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6" r:id="rId2"/>
    <p:sldMasterId id="2147483669" r:id="rId3"/>
    <p:sldMasterId id="2147483671" r:id="rId4"/>
    <p:sldMasterId id="2147483680" r:id="rId5"/>
    <p:sldMasterId id="2147483686" r:id="rId6"/>
    <p:sldMasterId id="2147483689" r:id="rId7"/>
    <p:sldMasterId id="2147483691" r:id="rId8"/>
  </p:sldMasterIdLst>
  <p:sldIdLst>
    <p:sldId id="256" r:id="rId9"/>
    <p:sldId id="300" r:id="rId10"/>
    <p:sldId id="301" r:id="rId11"/>
    <p:sldId id="302" r:id="rId12"/>
    <p:sldId id="303" r:id="rId13"/>
    <p:sldId id="304" r:id="rId14"/>
    <p:sldId id="305" r:id="rId15"/>
    <p:sldId id="306" r:id="rId16"/>
    <p:sldId id="307" r:id="rId17"/>
    <p:sldId id="308" r:id="rId18"/>
    <p:sldId id="314" r:id="rId19"/>
    <p:sldId id="315" r:id="rId20"/>
    <p:sldId id="330" r:id="rId21"/>
    <p:sldId id="331" r:id="rId22"/>
    <p:sldId id="332" r:id="rId23"/>
    <p:sldId id="311" r:id="rId24"/>
    <p:sldId id="309" r:id="rId25"/>
    <p:sldId id="310" r:id="rId26"/>
    <p:sldId id="312" r:id="rId27"/>
    <p:sldId id="313" r:id="rId28"/>
    <p:sldId id="335" r:id="rId29"/>
    <p:sldId id="336" r:id="rId30"/>
    <p:sldId id="337" r:id="rId31"/>
    <p:sldId id="316" r:id="rId32"/>
    <p:sldId id="327" r:id="rId33"/>
    <p:sldId id="317" r:id="rId34"/>
    <p:sldId id="318" r:id="rId35"/>
    <p:sldId id="323" r:id="rId36"/>
    <p:sldId id="322" r:id="rId37"/>
    <p:sldId id="321" r:id="rId38"/>
    <p:sldId id="320" r:id="rId39"/>
    <p:sldId id="324" r:id="rId40"/>
    <p:sldId id="334" r:id="rId41"/>
    <p:sldId id="329" r:id="rId42"/>
    <p:sldId id="31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7" d="100"/>
          <a:sy n="97" d="100"/>
        </p:scale>
        <p:origin x="-123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4B9720D4-D7AF-7847-888A-53A6BBEAF218}" type="datetimeFigureOut">
              <a:rPr lang="en-US" smtClean="0"/>
              <a:t>27/09/17</a:t>
            </a:fld>
            <a:endParaRPr lang="en-US"/>
          </a:p>
        </p:txBody>
      </p:sp>
      <p:sp>
        <p:nvSpPr>
          <p:cNvPr id="5" name="Platshållare för sidfot 4"/>
          <p:cNvSpPr>
            <a:spLocks noGrp="1"/>
          </p:cNvSpPr>
          <p:nvPr>
            <p:ph type="ftr" sz="quarter" idx="11"/>
          </p:nvPr>
        </p:nvSpPr>
        <p:spPr/>
        <p:txBody>
          <a:bodyPr/>
          <a:lstStyle/>
          <a:p>
            <a:endParaRPr lang="en-US"/>
          </a:p>
        </p:txBody>
      </p:sp>
      <p:sp>
        <p:nvSpPr>
          <p:cNvPr id="6" name="Platshållare för bildnummer 5"/>
          <p:cNvSpPr>
            <a:spLocks noGrp="1"/>
          </p:cNvSpPr>
          <p:nvPr>
            <p:ph type="sldNum" sz="quarter" idx="12"/>
          </p:nvPr>
        </p:nvSpPr>
        <p:spPr/>
        <p:txBody>
          <a:bodyPr/>
          <a:lstStyle/>
          <a:p>
            <a:fld id="{01AB559E-659B-7D42-9579-E9F6A9604EEB}" type="slidenum">
              <a:rPr lang="en-US" smtClean="0"/>
              <a:t>‹#›</a:t>
            </a:fld>
            <a:endParaRPr lang="en-US"/>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en-GB" smtClean="0"/>
              <a:t>Click to edit Master title style</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smtClean="0"/>
              <a:t>Click to edit Master title style</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5" name="Platshållare för datum 4"/>
          <p:cNvSpPr>
            <a:spLocks noGrp="1"/>
          </p:cNvSpPr>
          <p:nvPr>
            <p:ph type="dt" sz="half" idx="10"/>
          </p:nvPr>
        </p:nvSpPr>
        <p:spPr/>
        <p:txBody>
          <a:bodyPr/>
          <a:lstStyle/>
          <a:p>
            <a:fld id="{4B9720D4-D7AF-7847-888A-53A6BBEAF218}" type="datetimeFigureOut">
              <a:rPr lang="en-US" smtClean="0"/>
              <a:t>27/09/17</a:t>
            </a:fld>
            <a:endParaRPr lang="en-US"/>
          </a:p>
        </p:txBody>
      </p:sp>
      <p:sp>
        <p:nvSpPr>
          <p:cNvPr id="6" name="Platshållare för sidfot 5"/>
          <p:cNvSpPr>
            <a:spLocks noGrp="1"/>
          </p:cNvSpPr>
          <p:nvPr>
            <p:ph type="ftr" sz="quarter" idx="11"/>
          </p:nvPr>
        </p:nvSpPr>
        <p:spPr/>
        <p:txBody>
          <a:bodyPr/>
          <a:lstStyle/>
          <a:p>
            <a:endParaRPr lang="en-US"/>
          </a:p>
        </p:txBody>
      </p:sp>
      <p:sp>
        <p:nvSpPr>
          <p:cNvPr id="7" name="Platshållare för bildnummer 6"/>
          <p:cNvSpPr>
            <a:spLocks noGrp="1"/>
          </p:cNvSpPr>
          <p:nvPr>
            <p:ph type="sldNum" sz="quarter" idx="12"/>
          </p:nvPr>
        </p:nvSpPr>
        <p:spPr>
          <a:xfrm>
            <a:off x="6553199" y="6356350"/>
            <a:ext cx="2298547" cy="365125"/>
          </a:xfrm>
          <a:prstGeom prst="rect">
            <a:avLst/>
          </a:prstGeom>
        </p:spPr>
        <p:txBody>
          <a:bodyPr/>
          <a:lstStyle/>
          <a:p>
            <a:fld id="{01AB559E-659B-7D42-9579-E9F6A9604EE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en-GB" smtClean="0"/>
              <a:t>Click to edit Master text styles</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solidFill>
                  <a:prstClr val="black">
                    <a:tint val="75000"/>
                  </a:prstClr>
                </a:solidFill>
              </a:rPr>
              <a:pPr/>
              <a:t>27/09/17</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en-GB" smtClean="0"/>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en-GB" smtClean="0"/>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a:p>
        </p:txBody>
      </p:sp>
    </p:spTree>
    <p:extLst>
      <p:ext uri="{BB962C8B-B14F-4D97-AF65-F5344CB8AC3E}">
        <p14:creationId xmlns:p14="http://schemas.microsoft.com/office/powerpoint/2010/main" val="3914616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solidFill>
                  <a:prstClr val="black">
                    <a:tint val="75000"/>
                  </a:prstClr>
                </a:solidFill>
              </a:rPr>
              <a:pPr/>
              <a:t>27/09/17</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extLst>
      <p:ext uri="{BB962C8B-B14F-4D97-AF65-F5344CB8AC3E}">
        <p14:creationId xmlns:p14="http://schemas.microsoft.com/office/powerpoint/2010/main" val="1038587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4B9720D4-D7AF-7847-888A-53A6BBEAF218}" type="datetimeFigureOut">
              <a:rPr lang="en-US" smtClean="0"/>
              <a:t>27/09/17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199" y="6356350"/>
            <a:ext cx="2298547" cy="365125"/>
          </a:xfrm>
          <a:prstGeom prst="rect">
            <a:avLst/>
          </a:prstGeom>
        </p:spPr>
        <p:txBody>
          <a:bodyPr/>
          <a:lstStyle/>
          <a:p>
            <a:fld id="{01AB559E-659B-7D42-9579-E9F6A9604EEB}" type="slidenum">
              <a:rPr lang="en-US" smtClean="0"/>
              <a:t>‹#›</a:t>
            </a:fld>
            <a:endParaRPr lang="en-US"/>
          </a:p>
        </p:txBody>
      </p:sp>
    </p:spTree>
    <p:extLst>
      <p:ext uri="{BB962C8B-B14F-4D97-AF65-F5344CB8AC3E}">
        <p14:creationId xmlns:p14="http://schemas.microsoft.com/office/powerpoint/2010/main" val="2253746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en-GB" smtClean="0"/>
              <a:t>Click to edit Master title style</a:t>
            </a:r>
            <a:endParaRPr lang="sv-SE" dirty="0"/>
          </a:p>
        </p:txBody>
      </p:sp>
      <p:sp>
        <p:nvSpPr>
          <p:cNvPr id="3" name="Platshållare för innehåll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4" name="Platshållare för datum 3"/>
          <p:cNvSpPr>
            <a:spLocks noGrp="1"/>
          </p:cNvSpPr>
          <p:nvPr>
            <p:ph type="dt" sz="half" idx="10"/>
          </p:nvPr>
        </p:nvSpPr>
        <p:spPr/>
        <p:txBody>
          <a:bodyPr/>
          <a:lstStyle/>
          <a:p>
            <a:fld id="{4B9720D4-D7AF-7847-888A-53A6BBEAF218}" type="datetimeFigureOut">
              <a:rPr lang="en-US" smtClean="0"/>
              <a:t>27/09/17</a:t>
            </a:fld>
            <a:endParaRPr lang="en-US"/>
          </a:p>
        </p:txBody>
      </p:sp>
      <p:sp>
        <p:nvSpPr>
          <p:cNvPr id="5" name="Platshållare för sidfot 4"/>
          <p:cNvSpPr>
            <a:spLocks noGrp="1"/>
          </p:cNvSpPr>
          <p:nvPr>
            <p:ph type="ftr" sz="quarter" idx="11"/>
          </p:nvPr>
        </p:nvSpPr>
        <p:spPr/>
        <p:txBody>
          <a:bodyPr/>
          <a:lstStyle/>
          <a:p>
            <a:endParaRPr lang="en-US"/>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01AB559E-659B-7D42-9579-E9F6A9604EEB}"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smtClean="0"/>
              <a:t>Click to edit Master title style</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5" name="Platshållare för datum 4"/>
          <p:cNvSpPr>
            <a:spLocks noGrp="1"/>
          </p:cNvSpPr>
          <p:nvPr>
            <p:ph type="dt" sz="half" idx="10"/>
          </p:nvPr>
        </p:nvSpPr>
        <p:spPr/>
        <p:txBody>
          <a:bodyPr/>
          <a:lstStyle/>
          <a:p>
            <a:fld id="{4B9720D4-D7AF-7847-888A-53A6BBEAF218}" type="datetimeFigureOut">
              <a:rPr lang="en-US" smtClean="0"/>
              <a:t>27/09/17</a:t>
            </a:fld>
            <a:endParaRPr lang="en-US"/>
          </a:p>
        </p:txBody>
      </p:sp>
      <p:sp>
        <p:nvSpPr>
          <p:cNvPr id="6" name="Platshållare för sidfot 5"/>
          <p:cNvSpPr>
            <a:spLocks noGrp="1"/>
          </p:cNvSpPr>
          <p:nvPr>
            <p:ph type="ftr" sz="quarter" idx="11"/>
          </p:nvPr>
        </p:nvSpPr>
        <p:spPr/>
        <p:txBody>
          <a:bodyPr/>
          <a:lstStyle/>
          <a:p>
            <a:endParaRPr lang="en-US"/>
          </a:p>
        </p:txBody>
      </p:sp>
      <p:sp>
        <p:nvSpPr>
          <p:cNvPr id="7" name="Platshållare för bildnummer 6"/>
          <p:cNvSpPr>
            <a:spLocks noGrp="1"/>
          </p:cNvSpPr>
          <p:nvPr>
            <p:ph type="sldNum" sz="quarter" idx="12"/>
          </p:nvPr>
        </p:nvSpPr>
        <p:spPr>
          <a:xfrm>
            <a:off x="6553199" y="6356350"/>
            <a:ext cx="2298547" cy="365125"/>
          </a:xfrm>
          <a:prstGeom prst="rect">
            <a:avLst/>
          </a:prstGeom>
        </p:spPr>
        <p:txBody>
          <a:bodyPr/>
          <a:lstStyle/>
          <a:p>
            <a:fld id="{01AB559E-659B-7D42-9579-E9F6A9604EEB}"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87D81263-415E-F842-A2D0-D498F08AEC56}" type="datetime1">
              <a:rPr lang="sv-SE" smtClean="0">
                <a:solidFill>
                  <a:prstClr val="black">
                    <a:tint val="75000"/>
                  </a:prstClr>
                </a:solidFill>
              </a:rPr>
              <a:pPr/>
              <a:t>27/09/17</a:t>
            </a:fld>
            <a:endParaRPr lang="sv-SE" dirty="0">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dirty="0">
              <a:solidFill>
                <a:prstClr val="black">
                  <a:tint val="75000"/>
                </a:prstClr>
              </a:solidFill>
            </a:endParaRPr>
          </a:p>
        </p:txBody>
      </p:sp>
      <p:sp>
        <p:nvSpPr>
          <p:cNvPr id="6" name="Platshållare för bildnummer 5"/>
          <p:cNvSpPr>
            <a:spLocks noGrp="1"/>
          </p:cNvSpPr>
          <p:nvPr>
            <p:ph type="sldNum" sz="quarter" idx="12"/>
          </p:nvPr>
        </p:nvSpPr>
        <p:spPr/>
        <p:txBody>
          <a:bodyPr/>
          <a:lstStyle/>
          <a:p>
            <a:fld id="{97DED537-10C4-8C40-8E87-51060FF45365}" type="slidenum">
              <a:rPr lang="sv-SE" smtClean="0"/>
              <a:pPr/>
              <a:t>‹#›</a:t>
            </a:fld>
            <a:endParaRPr lang="sv-SE"/>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en-GB" smtClean="0"/>
              <a:t>Click to edit Master title style</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en-GB" smtClean="0"/>
              <a:t>Click to edit Master title style</a:t>
            </a:r>
            <a:endParaRPr lang="sv-SE" dirty="0"/>
          </a:p>
        </p:txBody>
      </p:sp>
      <p:sp>
        <p:nvSpPr>
          <p:cNvPr id="3" name="Platshållare för innehåll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4" name="Platshållare för datum 3"/>
          <p:cNvSpPr>
            <a:spLocks noGrp="1"/>
          </p:cNvSpPr>
          <p:nvPr>
            <p:ph type="dt" sz="half" idx="10"/>
          </p:nvPr>
        </p:nvSpPr>
        <p:spPr/>
        <p:txBody>
          <a:bodyPr/>
          <a:lstStyle/>
          <a:p>
            <a:fld id="{4B9720D4-D7AF-7847-888A-53A6BBEAF218}" type="datetimeFigureOut">
              <a:rPr lang="en-US" smtClean="0"/>
              <a:t>27/09/17</a:t>
            </a:fld>
            <a:endParaRPr lang="en-US"/>
          </a:p>
        </p:txBody>
      </p:sp>
      <p:sp>
        <p:nvSpPr>
          <p:cNvPr id="5" name="Platshållare för sidfot 4"/>
          <p:cNvSpPr>
            <a:spLocks noGrp="1"/>
          </p:cNvSpPr>
          <p:nvPr>
            <p:ph type="ftr" sz="quarter" idx="11"/>
          </p:nvPr>
        </p:nvSpPr>
        <p:spPr/>
        <p:txBody>
          <a:bodyPr/>
          <a:lstStyle/>
          <a:p>
            <a:endParaRPr lang="en-US"/>
          </a:p>
        </p:txBody>
      </p:sp>
      <p:sp>
        <p:nvSpPr>
          <p:cNvPr id="6" name="Platshållare för bildnummer 5"/>
          <p:cNvSpPr>
            <a:spLocks noGrp="1"/>
          </p:cNvSpPr>
          <p:nvPr>
            <p:ph type="sldNum" sz="quarter" idx="12"/>
          </p:nvPr>
        </p:nvSpPr>
        <p:spPr/>
        <p:txBody>
          <a:bodyPr/>
          <a:lstStyle/>
          <a:p>
            <a:fld id="{01AB559E-659B-7D42-9579-E9F6A9604EEB}"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smtClean="0"/>
              <a:t>Click to edit Master title style</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5" name="Platshållare för datum 4"/>
          <p:cNvSpPr>
            <a:spLocks noGrp="1"/>
          </p:cNvSpPr>
          <p:nvPr>
            <p:ph type="dt" sz="half" idx="10"/>
          </p:nvPr>
        </p:nvSpPr>
        <p:spPr/>
        <p:txBody>
          <a:bodyPr/>
          <a:lstStyle/>
          <a:p>
            <a:fld id="{4B9720D4-D7AF-7847-888A-53A6BBEAF218}" type="datetimeFigureOut">
              <a:rPr lang="en-US" smtClean="0"/>
              <a:t>27/09/17</a:t>
            </a:fld>
            <a:endParaRPr lang="en-US"/>
          </a:p>
        </p:txBody>
      </p:sp>
      <p:sp>
        <p:nvSpPr>
          <p:cNvPr id="6" name="Platshållare för sidfot 5"/>
          <p:cNvSpPr>
            <a:spLocks noGrp="1"/>
          </p:cNvSpPr>
          <p:nvPr>
            <p:ph type="ftr" sz="quarter" idx="11"/>
          </p:nvPr>
        </p:nvSpPr>
        <p:spPr/>
        <p:txBody>
          <a:bodyPr/>
          <a:lstStyle/>
          <a:p>
            <a:endParaRPr lang="en-US"/>
          </a:p>
        </p:txBody>
      </p:sp>
      <p:sp>
        <p:nvSpPr>
          <p:cNvPr id="7" name="Platshållare för bildnummer 6"/>
          <p:cNvSpPr>
            <a:spLocks noGrp="1"/>
          </p:cNvSpPr>
          <p:nvPr>
            <p:ph type="sldNum" sz="quarter" idx="12"/>
          </p:nvPr>
        </p:nvSpPr>
        <p:spPr/>
        <p:txBody>
          <a:bodyPr/>
          <a:lstStyle/>
          <a:p>
            <a:fld id="{01AB559E-659B-7D42-9579-E9F6A9604EE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en-GB" smtClean="0"/>
              <a:t>Click to edit Master title style</a:t>
            </a:r>
            <a:endParaRPr lang="sv-SE" dirty="0"/>
          </a:p>
        </p:txBody>
      </p:sp>
      <p:sp>
        <p:nvSpPr>
          <p:cNvPr id="3" name="Platshållare för innehåll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4" name="Platshållare för datum 3"/>
          <p:cNvSpPr>
            <a:spLocks noGrp="1"/>
          </p:cNvSpPr>
          <p:nvPr>
            <p:ph type="dt" sz="half" idx="10"/>
          </p:nvPr>
        </p:nvSpPr>
        <p:spPr/>
        <p:txBody>
          <a:bodyPr/>
          <a:lstStyle/>
          <a:p>
            <a:fld id="{4B9720D4-D7AF-7847-888A-53A6BBEAF218}" type="datetimeFigureOut">
              <a:rPr lang="en-US" smtClean="0"/>
              <a:t>27/09/17</a:t>
            </a:fld>
            <a:endParaRPr lang="en-US"/>
          </a:p>
        </p:txBody>
      </p:sp>
      <p:sp>
        <p:nvSpPr>
          <p:cNvPr id="5" name="Platshållare för sidfot 4"/>
          <p:cNvSpPr>
            <a:spLocks noGrp="1"/>
          </p:cNvSpPr>
          <p:nvPr>
            <p:ph type="ftr" sz="quarter" idx="11"/>
          </p:nvPr>
        </p:nvSpPr>
        <p:spPr/>
        <p:txBody>
          <a:bodyPr/>
          <a:lstStyle/>
          <a:p>
            <a:endParaRPr lang="en-US"/>
          </a:p>
        </p:txBody>
      </p:sp>
      <p:sp>
        <p:nvSpPr>
          <p:cNvPr id="6" name="Platshållare för bildnummer 5"/>
          <p:cNvSpPr>
            <a:spLocks noGrp="1"/>
          </p:cNvSpPr>
          <p:nvPr>
            <p:ph type="sldNum" sz="quarter" idx="12"/>
          </p:nvPr>
        </p:nvSpPr>
        <p:spPr/>
        <p:txBody>
          <a:bodyPr/>
          <a:lstStyle/>
          <a:p>
            <a:fld id="{01AB559E-659B-7D42-9579-E9F6A9604EE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smtClean="0"/>
              <a:t>Click to edit Master title style</a:t>
            </a:r>
            <a:endParaRPr lang="sv-SE"/>
          </a:p>
        </p:txBody>
      </p:sp>
      <p:sp>
        <p:nvSpPr>
          <p:cNvPr id="3" name="Platshållare för datum 2"/>
          <p:cNvSpPr>
            <a:spLocks noGrp="1"/>
          </p:cNvSpPr>
          <p:nvPr>
            <p:ph type="dt" sz="half" idx="10"/>
          </p:nvPr>
        </p:nvSpPr>
        <p:spPr/>
        <p:txBody>
          <a:bodyPr/>
          <a:lstStyle/>
          <a:p>
            <a:fld id="{87D81263-415E-F842-A2D0-D498F08AEC56}" type="datetime1">
              <a:rPr lang="sv-SE" smtClean="0">
                <a:solidFill>
                  <a:prstClr val="black">
                    <a:tint val="75000"/>
                  </a:prstClr>
                </a:solidFill>
              </a:rPr>
              <a:pPr/>
              <a:t>27/09/17</a:t>
            </a:fld>
            <a:endParaRPr lang="sv-SE" dirty="0">
              <a:solidFill>
                <a:prstClr val="black">
                  <a:tint val="75000"/>
                </a:prstClr>
              </a:solidFill>
            </a:endParaRPr>
          </a:p>
        </p:txBody>
      </p:sp>
      <p:sp>
        <p:nvSpPr>
          <p:cNvPr id="4" name="Platshållare för sidfot 3"/>
          <p:cNvSpPr>
            <a:spLocks noGrp="1"/>
          </p:cNvSpPr>
          <p:nvPr>
            <p:ph type="ftr" sz="quarter" idx="11"/>
          </p:nvPr>
        </p:nvSpPr>
        <p:spPr/>
        <p:txBody>
          <a:bodyPr/>
          <a:lstStyle/>
          <a:p>
            <a:endParaRPr lang="sv-SE" dirty="0">
              <a:solidFill>
                <a:prstClr val="black">
                  <a:tint val="75000"/>
                </a:prstClr>
              </a:solidFill>
            </a:endParaRPr>
          </a:p>
        </p:txBody>
      </p:sp>
      <p:sp>
        <p:nvSpPr>
          <p:cNvPr id="5" name="Platshållare för bildnummer 4"/>
          <p:cNvSpPr>
            <a:spLocks noGrp="1"/>
          </p:cNvSpPr>
          <p:nvPr>
            <p:ph type="sldNum" sz="quarter" idx="12"/>
          </p:nvPr>
        </p:nvSpPr>
        <p:spPr/>
        <p:txBody>
          <a:bodyPr/>
          <a:lstStyle/>
          <a:p>
            <a:fld id="{97DED537-10C4-8C40-8E87-51060FF45365}" type="slidenum">
              <a:rPr lang="sv-SE" smtClean="0"/>
              <a:pPr/>
              <a:t>‹#›</a:t>
            </a:fld>
            <a:endParaRPr lang="sv-SE"/>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4B9720D4-D7AF-7847-888A-53A6BBEAF218}" type="datetimeFigureOut">
              <a:rPr lang="en-US" smtClean="0"/>
              <a:t>27/09/17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199" y="6356350"/>
            <a:ext cx="2298547" cy="365125"/>
          </a:xfrm>
          <a:prstGeom prst="rect">
            <a:avLst/>
          </a:prstGeom>
        </p:spPr>
        <p:txBody>
          <a:bodyPr/>
          <a:lstStyle/>
          <a:p>
            <a:fld id="{01AB559E-659B-7D42-9579-E9F6A9604EEB}" type="slidenum">
              <a:rPr lang="en-US" smtClean="0"/>
              <a:t>‹#›</a:t>
            </a:fld>
            <a:endParaRPr lang="en-US"/>
          </a:p>
        </p:txBody>
      </p:sp>
    </p:spTree>
    <p:extLst>
      <p:ext uri="{BB962C8B-B14F-4D97-AF65-F5344CB8AC3E}">
        <p14:creationId xmlns:p14="http://schemas.microsoft.com/office/powerpoint/2010/main" val="2253746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27/09/17</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en-GB" smtClean="0"/>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en-GB" smtClean="0"/>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27/09/17</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en-GB" smtClean="0"/>
              <a:t>Click to edit Master text styles</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solidFill>
                  <a:prstClr val="black">
                    <a:tint val="75000"/>
                  </a:prstClr>
                </a:solidFill>
              </a:rPr>
              <a:pPr/>
              <a:t>27/09/17</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en-GB" smtClean="0"/>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en-GB" smtClean="0"/>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a:p>
        </p:txBody>
      </p:sp>
    </p:spTree>
    <p:extLst>
      <p:ext uri="{BB962C8B-B14F-4D97-AF65-F5344CB8AC3E}">
        <p14:creationId xmlns:p14="http://schemas.microsoft.com/office/powerpoint/2010/main" val="3914616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solidFill>
                  <a:prstClr val="black">
                    <a:tint val="75000"/>
                  </a:prstClr>
                </a:solidFill>
              </a:rPr>
              <a:pPr/>
              <a:t>27/09/17</a:t>
            </a:fld>
            <a:endParaRPr lang="sv-SE">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a:solidFill>
                <a:prstClr val="black">
                  <a:tint val="75000"/>
                </a:prstClr>
              </a:solidFill>
            </a:endParaRPr>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extLst>
      <p:ext uri="{BB962C8B-B14F-4D97-AF65-F5344CB8AC3E}">
        <p14:creationId xmlns:p14="http://schemas.microsoft.com/office/powerpoint/2010/main" val="1038587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smtClean="0"/>
              <a:t>Click to edit Master title style</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5" name="Platshållare för datum 4"/>
          <p:cNvSpPr>
            <a:spLocks noGrp="1"/>
          </p:cNvSpPr>
          <p:nvPr>
            <p:ph type="dt" sz="half" idx="10"/>
          </p:nvPr>
        </p:nvSpPr>
        <p:spPr/>
        <p:txBody>
          <a:bodyPr/>
          <a:lstStyle/>
          <a:p>
            <a:fld id="{4B9720D4-D7AF-7847-888A-53A6BBEAF218}" type="datetimeFigureOut">
              <a:rPr lang="en-US" smtClean="0"/>
              <a:t>27/09/17</a:t>
            </a:fld>
            <a:endParaRPr lang="en-US"/>
          </a:p>
        </p:txBody>
      </p:sp>
      <p:sp>
        <p:nvSpPr>
          <p:cNvPr id="6" name="Platshållare för sidfot 5"/>
          <p:cNvSpPr>
            <a:spLocks noGrp="1"/>
          </p:cNvSpPr>
          <p:nvPr>
            <p:ph type="ftr" sz="quarter" idx="11"/>
          </p:nvPr>
        </p:nvSpPr>
        <p:spPr/>
        <p:txBody>
          <a:bodyPr/>
          <a:lstStyle/>
          <a:p>
            <a:endParaRPr lang="en-US"/>
          </a:p>
        </p:txBody>
      </p:sp>
      <p:sp>
        <p:nvSpPr>
          <p:cNvPr id="7" name="Platshållare för bildnummer 6"/>
          <p:cNvSpPr>
            <a:spLocks noGrp="1"/>
          </p:cNvSpPr>
          <p:nvPr>
            <p:ph type="sldNum" sz="quarter" idx="12"/>
          </p:nvPr>
        </p:nvSpPr>
        <p:spPr/>
        <p:txBody>
          <a:bodyPr/>
          <a:lstStyle/>
          <a:p>
            <a:fld id="{01AB559E-659B-7D42-9579-E9F6A9604EE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smtClean="0"/>
              <a:t>Click to edit Master title style</a:t>
            </a:r>
            <a:endParaRPr lang="sv-SE"/>
          </a:p>
        </p:txBody>
      </p:sp>
      <p:sp>
        <p:nvSpPr>
          <p:cNvPr id="3" name="Platshållare för datum 2"/>
          <p:cNvSpPr>
            <a:spLocks noGrp="1"/>
          </p:cNvSpPr>
          <p:nvPr>
            <p:ph type="dt" sz="half" idx="10"/>
          </p:nvPr>
        </p:nvSpPr>
        <p:spPr/>
        <p:txBody>
          <a:bodyPr/>
          <a:lstStyle/>
          <a:p>
            <a:fld id="{4B9720D4-D7AF-7847-888A-53A6BBEAF218}" type="datetimeFigureOut">
              <a:rPr lang="en-US" smtClean="0"/>
              <a:t>27/09/17</a:t>
            </a:fld>
            <a:endParaRPr lang="en-US"/>
          </a:p>
        </p:txBody>
      </p:sp>
      <p:sp>
        <p:nvSpPr>
          <p:cNvPr id="4" name="Platshållare för sidfot 3"/>
          <p:cNvSpPr>
            <a:spLocks noGrp="1"/>
          </p:cNvSpPr>
          <p:nvPr>
            <p:ph type="ftr" sz="quarter" idx="11"/>
          </p:nvPr>
        </p:nvSpPr>
        <p:spPr/>
        <p:txBody>
          <a:bodyPr/>
          <a:lstStyle/>
          <a:p>
            <a:endParaRPr lang="en-US"/>
          </a:p>
        </p:txBody>
      </p:sp>
      <p:sp>
        <p:nvSpPr>
          <p:cNvPr id="5" name="Platshållare för bildnummer 4"/>
          <p:cNvSpPr>
            <a:spLocks noGrp="1"/>
          </p:cNvSpPr>
          <p:nvPr>
            <p:ph type="sldNum" sz="quarter" idx="12"/>
          </p:nvPr>
        </p:nvSpPr>
        <p:spPr/>
        <p:txBody>
          <a:bodyPr/>
          <a:lstStyle/>
          <a:p>
            <a:fld id="{01AB559E-659B-7D42-9579-E9F6A9604EE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4B9720D4-D7AF-7847-888A-53A6BBEAF218}" type="datetimeFigureOut">
              <a:rPr lang="en-US" smtClean="0"/>
              <a:t>27/09/17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AB559E-659B-7D42-9579-E9F6A9604EEB}" type="slidenum">
              <a:rPr lang="en-US" smtClean="0"/>
              <a:t>‹#›</a:t>
            </a:fld>
            <a:endParaRPr lang="en-US"/>
          </a:p>
        </p:txBody>
      </p:sp>
    </p:spTree>
    <p:extLst>
      <p:ext uri="{BB962C8B-B14F-4D97-AF65-F5344CB8AC3E}">
        <p14:creationId xmlns:p14="http://schemas.microsoft.com/office/powerpoint/2010/main" val="2253746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27/09/17</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en-GB" smtClean="0"/>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en-GB" smtClean="0"/>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27/09/17</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4B9720D4-D7AF-7847-888A-53A6BBEAF218}" type="datetimeFigureOut">
              <a:rPr lang="en-US" smtClean="0"/>
              <a:t>27/09/17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199" y="6356350"/>
            <a:ext cx="2298547" cy="365125"/>
          </a:xfrm>
          <a:prstGeom prst="rect">
            <a:avLst/>
          </a:prstGeom>
        </p:spPr>
        <p:txBody>
          <a:bodyPr/>
          <a:lstStyle/>
          <a:p>
            <a:fld id="{01AB559E-659B-7D42-9579-E9F6A9604EEB}" type="slidenum">
              <a:rPr lang="en-US" smtClean="0"/>
              <a:t>‹#›</a:t>
            </a:fld>
            <a:endParaRPr lang="en-US"/>
          </a:p>
        </p:txBody>
      </p:sp>
    </p:spTree>
    <p:extLst>
      <p:ext uri="{BB962C8B-B14F-4D97-AF65-F5344CB8AC3E}">
        <p14:creationId xmlns:p14="http://schemas.microsoft.com/office/powerpoint/2010/main" val="225374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en-GB" smtClean="0"/>
              <a:t>Click to edit Master title style</a:t>
            </a:r>
            <a:endParaRPr lang="sv-SE" dirty="0"/>
          </a:p>
        </p:txBody>
      </p:sp>
      <p:sp>
        <p:nvSpPr>
          <p:cNvPr id="3" name="Platshållare för innehåll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sv-SE" dirty="0"/>
          </a:p>
        </p:txBody>
      </p:sp>
      <p:sp>
        <p:nvSpPr>
          <p:cNvPr id="4" name="Platshållare för datum 3"/>
          <p:cNvSpPr>
            <a:spLocks noGrp="1"/>
          </p:cNvSpPr>
          <p:nvPr>
            <p:ph type="dt" sz="half" idx="10"/>
          </p:nvPr>
        </p:nvSpPr>
        <p:spPr/>
        <p:txBody>
          <a:bodyPr/>
          <a:lstStyle/>
          <a:p>
            <a:fld id="{4B9720D4-D7AF-7847-888A-53A6BBEAF218}" type="datetimeFigureOut">
              <a:rPr lang="en-US" smtClean="0"/>
              <a:t>27/09/17</a:t>
            </a:fld>
            <a:endParaRPr lang="en-US"/>
          </a:p>
        </p:txBody>
      </p:sp>
      <p:sp>
        <p:nvSpPr>
          <p:cNvPr id="5" name="Platshållare för sidfot 4"/>
          <p:cNvSpPr>
            <a:spLocks noGrp="1"/>
          </p:cNvSpPr>
          <p:nvPr>
            <p:ph type="ftr" sz="quarter" idx="11"/>
          </p:nvPr>
        </p:nvSpPr>
        <p:spPr/>
        <p:txBody>
          <a:bodyPr/>
          <a:lstStyle/>
          <a:p>
            <a:endParaRPr lang="en-US"/>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01AB559E-659B-7D42-9579-E9F6A9604EE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 Id="rId7" Type="http://schemas.openxmlformats.org/officeDocument/2006/relationships/image" Target="../media/image2.png"/><Relationship Id="rId8"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1.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4.xml"/><Relationship Id="rId7" Type="http://schemas.openxmlformats.org/officeDocument/2006/relationships/image" Target="../media/image2.png"/><Relationship Id="rId8"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5.xml"/><Relationship Id="rId7"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4.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07284"/>
            <a:ext cx="6245313"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4B9720D4-D7AF-7847-888A-53A6BBEAF218}" type="datetimeFigureOut">
              <a:rPr lang="en-US" smtClean="0"/>
              <a:t>27/09/17</a:t>
            </a:fld>
            <a:endParaRPr lang="en-US"/>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1AB559E-659B-7D42-9579-E9F6A9604EEB}" type="slidenum">
              <a:rPr lang="en-US" smtClean="0"/>
              <a:t>‹#›</a:t>
            </a:fld>
            <a:endParaRPr lang="en-US"/>
          </a:p>
        </p:txBody>
      </p:sp>
      <p:cxnSp>
        <p:nvCxnSpPr>
          <p:cNvPr id="11" name="Rak 10"/>
          <p:cNvCxnSpPr/>
          <p:nvPr/>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7052532" y="233737"/>
            <a:ext cx="1799214" cy="58142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7"/>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87D81263-415E-F842-A2D0-D498F08AEC56}" type="datetime1">
              <a:rPr lang="sv-SE" smtClean="0"/>
              <a:pPr/>
              <a:t>27/09/17</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p>
        </p:txBody>
      </p:sp>
      <p:cxnSp>
        <p:nvCxnSpPr>
          <p:cNvPr id="8" name="Rak 7"/>
          <p:cNvCxnSpPr/>
          <p:nvPr/>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8"/>
          <a:stretch>
            <a:fillRect/>
          </a:stretch>
        </p:blipFill>
        <p:spPr>
          <a:xfrm>
            <a:off x="307887" y="358772"/>
            <a:ext cx="3152812" cy="1018840"/>
          </a:xfrm>
          <a:prstGeom prst="rect">
            <a:avLst/>
          </a:prstGeom>
        </p:spPr>
      </p:pic>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74" r:id="rId3"/>
    <p:sldLayoutId id="2147483675" r:id="rId4"/>
    <p:sldLayoutId id="2147483676" r:id="rId5"/>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4"/>
          <a:srcRect l="16309" r="52907" b="38300"/>
          <a:stretch>
            <a:fillRect/>
          </a:stretch>
        </p:blipFill>
        <p:spPr>
          <a:xfrm>
            <a:off x="0" y="2262966"/>
            <a:ext cx="9144000" cy="4595034"/>
          </a:xfrm>
          <a:prstGeom prst="rect">
            <a:avLst/>
          </a:prstGeom>
        </p:spPr>
      </p:pic>
    </p:spTree>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7"/>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87D81263-415E-F842-A2D0-D498F08AEC56}" type="datetime1">
              <a:rPr lang="sv-SE" smtClean="0">
                <a:solidFill>
                  <a:prstClr val="black">
                    <a:tint val="75000"/>
                  </a:prstClr>
                </a:solidFill>
              </a:rPr>
              <a:pPr/>
              <a:t>27/09/17</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cxnSp>
        <p:nvCxnSpPr>
          <p:cNvPr id="8" name="Rak 7"/>
          <p:cNvCxnSpPr/>
          <p:nvPr/>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8"/>
          <a:stretch>
            <a:fillRect/>
          </a:stretch>
        </p:blipFill>
        <p:spPr>
          <a:xfrm>
            <a:off x="307887" y="358772"/>
            <a:ext cx="3152812" cy="1018840"/>
          </a:xfrm>
          <a:prstGeom prst="rect">
            <a:avLst/>
          </a:prstGeom>
        </p:spPr>
      </p:pic>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solidFill>
                <a:prstClr val="black"/>
              </a:solidFill>
              <a:latin typeface="Arial"/>
            </a:endParaRPr>
          </a:p>
        </p:txBody>
      </p:sp>
    </p:spTree>
    <p:extLst>
      <p:ext uri="{BB962C8B-B14F-4D97-AF65-F5344CB8AC3E}">
        <p14:creationId xmlns:p14="http://schemas.microsoft.com/office/powerpoint/2010/main" val="325758003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7" r:id="rId3"/>
    <p:sldLayoutId id="2147483678" r:id="rId4"/>
    <p:sldLayoutId id="2147483679" r:id="rId5"/>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07284"/>
            <a:ext cx="6245313"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4B9720D4-D7AF-7847-888A-53A6BBEAF218}" type="datetimeFigureOut">
              <a:rPr lang="en-US" smtClean="0"/>
              <a:t>27/09/17</a:t>
            </a:fld>
            <a:endParaRPr lang="en-US"/>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1AB559E-659B-7D42-9579-E9F6A9604EEB}" type="slidenum">
              <a:rPr lang="en-US" smtClean="0"/>
              <a:t>‹#›</a:t>
            </a:fld>
            <a:endParaRPr lang="en-US"/>
          </a:p>
        </p:txBody>
      </p:sp>
      <p:cxnSp>
        <p:nvCxnSpPr>
          <p:cNvPr id="11" name="Rak 10"/>
          <p:cNvCxnSpPr/>
          <p:nvPr/>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7052532" y="233737"/>
            <a:ext cx="1799214" cy="581421"/>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87D81263-415E-F842-A2D0-D498F08AEC56}" type="datetime1">
              <a:rPr lang="sv-SE" smtClean="0"/>
              <a:pPr/>
              <a:t>27/09/17</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p>
        </p:txBody>
      </p:sp>
      <p:cxnSp>
        <p:nvCxnSpPr>
          <p:cNvPr id="8" name="Rak 7"/>
          <p:cNvCxnSpPr/>
          <p:nvPr/>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5"/>
          <a:stretch>
            <a:fillRect/>
          </a:stretch>
        </p:blipFill>
        <p:spPr>
          <a:xfrm>
            <a:off x="307887" y="358772"/>
            <a:ext cx="3152812" cy="1018840"/>
          </a:xfrm>
          <a:prstGeom prst="rect">
            <a:avLst/>
          </a:prstGeom>
        </p:spPr>
      </p:pic>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4"/>
          <a:srcRect l="16309" r="52907" b="38300"/>
          <a:stretch>
            <a:fillRect/>
          </a:stretch>
        </p:blipFill>
        <p:spPr>
          <a:xfrm>
            <a:off x="0" y="2262966"/>
            <a:ext cx="9144000" cy="4595034"/>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87D81263-415E-F842-A2D0-D498F08AEC56}" type="datetime1">
              <a:rPr lang="sv-SE" smtClean="0">
                <a:solidFill>
                  <a:prstClr val="black">
                    <a:tint val="75000"/>
                  </a:prstClr>
                </a:solidFill>
              </a:rPr>
              <a:pPr/>
              <a:t>27/09/17</a:t>
            </a:fld>
            <a:endParaRPr lang="sv-SE" dirty="0">
              <a:solidFill>
                <a:prstClr val="black">
                  <a:tint val="75000"/>
                </a:prstClr>
              </a:solidFill>
            </a:endParaRPr>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solidFill>
                <a:prstClr val="black">
                  <a:tint val="75000"/>
                </a:prstClr>
              </a:solidFill>
            </a:endParaRPr>
          </a:p>
        </p:txBody>
      </p:sp>
      <p:cxnSp>
        <p:nvCxnSpPr>
          <p:cNvPr id="8" name="Rak 7"/>
          <p:cNvCxnSpPr/>
          <p:nvPr/>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5"/>
          <a:stretch>
            <a:fillRect/>
          </a:stretch>
        </p:blipFill>
        <p:spPr>
          <a:xfrm>
            <a:off x="307887" y="358772"/>
            <a:ext cx="3152812" cy="1018840"/>
          </a:xfrm>
          <a:prstGeom prst="rect">
            <a:avLst/>
          </a:prstGeom>
        </p:spPr>
      </p:pic>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solidFill>
                <a:prstClr val="black"/>
              </a:solidFill>
              <a:latin typeface="Arial"/>
            </a:endParaRPr>
          </a:p>
        </p:txBody>
      </p:sp>
    </p:spTree>
    <p:extLst>
      <p:ext uri="{BB962C8B-B14F-4D97-AF65-F5344CB8AC3E}">
        <p14:creationId xmlns:p14="http://schemas.microsoft.com/office/powerpoint/2010/main" val="3257580032"/>
      </p:ext>
    </p:extLst>
  </p:cSld>
  <p:clrMap bg1="lt1" tx1="dk1" bg2="lt2" tx2="dk2" accent1="accent1" accent2="accent2" accent3="accent3" accent4="accent4" accent5="accent5" accent6="accent6" hlink="hlink" folHlink="folHlink"/>
  <p:sldLayoutIdLst>
    <p:sldLayoutId id="2147483692" r:id="rId1"/>
    <p:sldLayoutId id="2147483693"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image" Target="../media/image6.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Assembly Validation</a:t>
            </a:r>
            <a:endParaRPr lang="en-US" dirty="0"/>
          </a:p>
        </p:txBody>
      </p:sp>
      <p:sp>
        <p:nvSpPr>
          <p:cNvPr id="3" name="Subtitle 2"/>
          <p:cNvSpPr>
            <a:spLocks noGrp="1"/>
          </p:cNvSpPr>
          <p:nvPr>
            <p:ph type="subTitle" idx="1"/>
          </p:nvPr>
        </p:nvSpPr>
        <p:spPr/>
        <p:txBody>
          <a:bodyPr/>
          <a:lstStyle/>
          <a:p>
            <a:endParaRPr lang="en-US" dirty="0"/>
          </a:p>
        </p:txBody>
      </p:sp>
      <p:pic>
        <p:nvPicPr>
          <p:cNvPr id="4" name="Picture 3" descr="logga blå tex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838" y="590554"/>
            <a:ext cx="1808029" cy="935708"/>
          </a:xfrm>
          <a:prstGeom prst="rect">
            <a:avLst/>
          </a:prstGeom>
        </p:spPr>
      </p:pic>
      <p:pic>
        <p:nvPicPr>
          <p:cNvPr id="5" name="Picture 4" descr="Excelerat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532" y="5435601"/>
            <a:ext cx="2706624" cy="1066800"/>
          </a:xfrm>
          <a:prstGeom prst="rect">
            <a:avLst/>
          </a:prstGeom>
        </p:spPr>
      </p:pic>
      <p:pic>
        <p:nvPicPr>
          <p:cNvPr id="6" name="Picture 5" descr="Elixi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5435601"/>
            <a:ext cx="1409700" cy="1061176"/>
          </a:xfrm>
          <a:prstGeom prst="rect">
            <a:avLst/>
          </a:prstGeom>
        </p:spPr>
      </p:pic>
    </p:spTree>
    <p:extLst>
      <p:ext uri="{BB962C8B-B14F-4D97-AF65-F5344CB8AC3E}">
        <p14:creationId xmlns:p14="http://schemas.microsoft.com/office/powerpoint/2010/main" val="20671189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assembly statistics</a:t>
            </a:r>
            <a:endParaRPr lang="en-US" dirty="0"/>
          </a:p>
        </p:txBody>
      </p:sp>
      <p:sp>
        <p:nvSpPr>
          <p:cNvPr id="6" name="Content Placeholder 5"/>
          <p:cNvSpPr>
            <a:spLocks noGrp="1"/>
          </p:cNvSpPr>
          <p:nvPr>
            <p:ph sz="half" idx="1"/>
          </p:nvPr>
        </p:nvSpPr>
        <p:spPr/>
        <p:txBody>
          <a:bodyPr/>
          <a:lstStyle/>
          <a:p>
            <a:r>
              <a:rPr lang="en-US" dirty="0" smtClean="0"/>
              <a:t>Tool: </a:t>
            </a:r>
            <a:r>
              <a:rPr lang="en-US" dirty="0" err="1" smtClean="0"/>
              <a:t>Quast</a:t>
            </a:r>
            <a:endParaRPr lang="en-US" dirty="0"/>
          </a:p>
          <a:p>
            <a:pPr lvl="1"/>
            <a:r>
              <a:rPr lang="en-US" dirty="0" smtClean="0"/>
              <a:t>Produces comparisons of assemblies</a:t>
            </a:r>
          </a:p>
          <a:p>
            <a:pPr lvl="1"/>
            <a:endParaRPr lang="en-US" dirty="0"/>
          </a:p>
          <a:p>
            <a:pPr lvl="1"/>
            <a:r>
              <a:rPr lang="en-US" dirty="0" smtClean="0"/>
              <a:t>Statistics include number of </a:t>
            </a:r>
            <a:r>
              <a:rPr lang="en-US" dirty="0" err="1" smtClean="0"/>
              <a:t>contigs</a:t>
            </a:r>
            <a:r>
              <a:rPr lang="en-US" dirty="0" smtClean="0"/>
              <a:t>, N50, NG50, GC content</a:t>
            </a:r>
            <a:endParaRPr lang="en-US" dirty="0"/>
          </a:p>
        </p:txBody>
      </p:sp>
      <p:pic>
        <p:nvPicPr>
          <p:cNvPr id="8" name="Content Placeholder 7"/>
          <p:cNvPicPr>
            <a:picLocks noGrp="1" noChangeAspect="1"/>
          </p:cNvPicPr>
          <p:nvPr>
            <p:ph sz="half" idx="2"/>
          </p:nvPr>
        </p:nvPicPr>
        <p:blipFill>
          <a:blip r:embed="rId2"/>
          <a:srcRect t="-1711" b="-1711"/>
          <a:stretch>
            <a:fillRect/>
          </a:stretch>
        </p:blipFill>
        <p:spPr>
          <a:xfrm>
            <a:off x="4773273" y="1231602"/>
            <a:ext cx="4038600" cy="2434727"/>
          </a:xfrm>
        </p:spPr>
      </p:pic>
      <p:pic>
        <p:nvPicPr>
          <p:cNvPr id="9" name="Picture 8"/>
          <p:cNvPicPr>
            <a:picLocks noChangeAspect="1"/>
          </p:cNvPicPr>
          <p:nvPr/>
        </p:nvPicPr>
        <p:blipFill>
          <a:blip r:embed="rId3"/>
          <a:stretch>
            <a:fillRect/>
          </a:stretch>
        </p:blipFill>
        <p:spPr>
          <a:xfrm>
            <a:off x="4773272" y="4176995"/>
            <a:ext cx="4131067" cy="2341077"/>
          </a:xfrm>
          <a:prstGeom prst="rect">
            <a:avLst/>
          </a:prstGeom>
        </p:spPr>
      </p:pic>
    </p:spTree>
    <p:extLst>
      <p:ext uri="{BB962C8B-B14F-4D97-AF65-F5344CB8AC3E}">
        <p14:creationId xmlns:p14="http://schemas.microsoft.com/office/powerpoint/2010/main" val="1974999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err="1" smtClean="0"/>
              <a:t>mer</a:t>
            </a:r>
            <a:r>
              <a:rPr lang="en-US" dirty="0" smtClean="0"/>
              <a:t> statistics</a:t>
            </a:r>
            <a:endParaRPr lang="en-US" dirty="0"/>
          </a:p>
        </p:txBody>
      </p:sp>
      <p:sp>
        <p:nvSpPr>
          <p:cNvPr id="3" name="Content Placeholder 2"/>
          <p:cNvSpPr>
            <a:spLocks noGrp="1"/>
          </p:cNvSpPr>
          <p:nvPr>
            <p:ph idx="1"/>
          </p:nvPr>
        </p:nvSpPr>
        <p:spPr/>
        <p:txBody>
          <a:bodyPr/>
          <a:lstStyle/>
          <a:p>
            <a:r>
              <a:rPr lang="en-US" dirty="0" smtClean="0"/>
              <a:t>K-</a:t>
            </a:r>
            <a:r>
              <a:rPr lang="en-US" dirty="0" err="1" smtClean="0"/>
              <a:t>mer</a:t>
            </a:r>
            <a:r>
              <a:rPr lang="en-US" dirty="0" smtClean="0"/>
              <a:t> Analysis Toolkit</a:t>
            </a:r>
          </a:p>
          <a:p>
            <a:pPr lvl="1"/>
            <a:r>
              <a:rPr lang="en-US" dirty="0" smtClean="0"/>
              <a:t>K-</a:t>
            </a:r>
            <a:r>
              <a:rPr lang="en-US" dirty="0" err="1" smtClean="0"/>
              <a:t>mer</a:t>
            </a:r>
            <a:r>
              <a:rPr lang="en-US" dirty="0" smtClean="0"/>
              <a:t> comparison plots indicate how well the genome is assembled.</a:t>
            </a:r>
            <a:endParaRPr lang="en-US" dirty="0"/>
          </a:p>
        </p:txBody>
      </p:sp>
      <p:pic>
        <p:nvPicPr>
          <p:cNvPr id="4" name="Picture 3"/>
          <p:cNvPicPr>
            <a:picLocks noChangeAspect="1"/>
          </p:cNvPicPr>
          <p:nvPr/>
        </p:nvPicPr>
        <p:blipFill>
          <a:blip r:embed="rId2"/>
          <a:stretch>
            <a:fillRect/>
          </a:stretch>
        </p:blipFill>
        <p:spPr>
          <a:xfrm>
            <a:off x="4264471" y="2108140"/>
            <a:ext cx="4587276" cy="3440457"/>
          </a:xfrm>
          <a:prstGeom prst="rect">
            <a:avLst/>
          </a:prstGeom>
        </p:spPr>
      </p:pic>
      <p:pic>
        <p:nvPicPr>
          <p:cNvPr id="5" name="Picture 4"/>
          <p:cNvPicPr>
            <a:picLocks noChangeAspect="1"/>
          </p:cNvPicPr>
          <p:nvPr/>
        </p:nvPicPr>
        <p:blipFill>
          <a:blip r:embed="rId3"/>
          <a:stretch>
            <a:fillRect/>
          </a:stretch>
        </p:blipFill>
        <p:spPr>
          <a:xfrm>
            <a:off x="161756" y="2131054"/>
            <a:ext cx="4556724" cy="3417543"/>
          </a:xfrm>
          <a:prstGeom prst="rect">
            <a:avLst/>
          </a:prstGeom>
        </p:spPr>
      </p:pic>
      <p:sp>
        <p:nvSpPr>
          <p:cNvPr id="6" name="TextBox 5"/>
          <p:cNvSpPr txBox="1"/>
          <p:nvPr/>
        </p:nvSpPr>
        <p:spPr>
          <a:xfrm>
            <a:off x="497544" y="5663326"/>
            <a:ext cx="4220936" cy="646331"/>
          </a:xfrm>
          <a:prstGeom prst="rect">
            <a:avLst/>
          </a:prstGeom>
          <a:noFill/>
        </p:spPr>
        <p:txBody>
          <a:bodyPr wrap="square" rtlCol="0">
            <a:spAutoFit/>
          </a:bodyPr>
          <a:lstStyle/>
          <a:p>
            <a:r>
              <a:rPr lang="en-US" dirty="0" smtClean="0"/>
              <a:t>Poor - Many high frequency are k-</a:t>
            </a:r>
            <a:r>
              <a:rPr lang="en-US" dirty="0" err="1" smtClean="0"/>
              <a:t>mers</a:t>
            </a:r>
            <a:r>
              <a:rPr lang="en-US" dirty="0" smtClean="0"/>
              <a:t> missing from the assembly</a:t>
            </a:r>
            <a:endParaRPr lang="en-US" dirty="0"/>
          </a:p>
        </p:txBody>
      </p:sp>
      <p:sp>
        <p:nvSpPr>
          <p:cNvPr id="7" name="TextBox 6"/>
          <p:cNvSpPr txBox="1"/>
          <p:nvPr/>
        </p:nvSpPr>
        <p:spPr>
          <a:xfrm>
            <a:off x="5224208" y="5663326"/>
            <a:ext cx="3627538" cy="646331"/>
          </a:xfrm>
          <a:prstGeom prst="rect">
            <a:avLst/>
          </a:prstGeom>
          <a:noFill/>
        </p:spPr>
        <p:txBody>
          <a:bodyPr wrap="square" rtlCol="0">
            <a:spAutoFit/>
          </a:bodyPr>
          <a:lstStyle/>
          <a:p>
            <a:r>
              <a:rPr lang="en-US" dirty="0" smtClean="0"/>
              <a:t>Good - Most high frequency are found in the assembly</a:t>
            </a:r>
            <a:endParaRPr lang="en-US" dirty="0"/>
          </a:p>
        </p:txBody>
      </p:sp>
      <p:cxnSp>
        <p:nvCxnSpPr>
          <p:cNvPr id="9" name="Straight Arrow Connector 8"/>
          <p:cNvCxnSpPr/>
          <p:nvPr/>
        </p:nvCxnSpPr>
        <p:spPr>
          <a:xfrm flipV="1">
            <a:off x="2173480" y="4661476"/>
            <a:ext cx="91653" cy="10018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6625186" y="5185237"/>
            <a:ext cx="52373" cy="4780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153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err="1" smtClean="0"/>
              <a:t>mer</a:t>
            </a:r>
            <a:r>
              <a:rPr lang="en-US" dirty="0" smtClean="0"/>
              <a:t> statistics</a:t>
            </a:r>
            <a:endParaRPr lang="en-US" dirty="0"/>
          </a:p>
        </p:txBody>
      </p:sp>
      <p:sp>
        <p:nvSpPr>
          <p:cNvPr id="3" name="Content Placeholder 2"/>
          <p:cNvSpPr>
            <a:spLocks noGrp="1"/>
          </p:cNvSpPr>
          <p:nvPr>
            <p:ph idx="1"/>
          </p:nvPr>
        </p:nvSpPr>
        <p:spPr/>
        <p:txBody>
          <a:bodyPr/>
          <a:lstStyle/>
          <a:p>
            <a:r>
              <a:rPr lang="en-US" dirty="0" smtClean="0"/>
              <a:t>K-</a:t>
            </a:r>
            <a:r>
              <a:rPr lang="en-US" dirty="0" err="1" smtClean="0"/>
              <a:t>mer</a:t>
            </a:r>
            <a:r>
              <a:rPr lang="en-US" dirty="0" smtClean="0"/>
              <a:t> Analysis Toolkit</a:t>
            </a:r>
            <a:endParaRPr lang="en-US" dirty="0"/>
          </a:p>
        </p:txBody>
      </p:sp>
      <p:pic>
        <p:nvPicPr>
          <p:cNvPr id="4" name="Picture 3"/>
          <p:cNvPicPr>
            <a:picLocks noChangeAspect="1"/>
          </p:cNvPicPr>
          <p:nvPr/>
        </p:nvPicPr>
        <p:blipFill>
          <a:blip r:embed="rId2"/>
          <a:stretch>
            <a:fillRect/>
          </a:stretch>
        </p:blipFill>
        <p:spPr>
          <a:xfrm>
            <a:off x="746315" y="2686752"/>
            <a:ext cx="3147290" cy="2360468"/>
          </a:xfrm>
          <a:prstGeom prst="rect">
            <a:avLst/>
          </a:prstGeom>
        </p:spPr>
      </p:pic>
      <p:pic>
        <p:nvPicPr>
          <p:cNvPr id="5" name="Picture 4"/>
          <p:cNvPicPr>
            <a:picLocks noChangeAspect="1"/>
          </p:cNvPicPr>
          <p:nvPr/>
        </p:nvPicPr>
        <p:blipFill>
          <a:blip r:embed="rId3"/>
          <a:stretch>
            <a:fillRect/>
          </a:stretch>
        </p:blipFill>
        <p:spPr>
          <a:xfrm>
            <a:off x="4569545" y="1273990"/>
            <a:ext cx="3457327" cy="2592996"/>
          </a:xfrm>
          <a:prstGeom prst="rect">
            <a:avLst/>
          </a:prstGeom>
        </p:spPr>
      </p:pic>
      <p:pic>
        <p:nvPicPr>
          <p:cNvPr id="6" name="Picture 5"/>
          <p:cNvPicPr>
            <a:picLocks noChangeAspect="1"/>
          </p:cNvPicPr>
          <p:nvPr/>
        </p:nvPicPr>
        <p:blipFill>
          <a:blip r:embed="rId4"/>
          <a:stretch>
            <a:fillRect/>
          </a:stretch>
        </p:blipFill>
        <p:spPr>
          <a:xfrm>
            <a:off x="4569545" y="3993680"/>
            <a:ext cx="3457327" cy="2592995"/>
          </a:xfrm>
          <a:prstGeom prst="rect">
            <a:avLst/>
          </a:prstGeom>
        </p:spPr>
      </p:pic>
      <p:sp>
        <p:nvSpPr>
          <p:cNvPr id="7" name="TextBox 6"/>
          <p:cNvSpPr txBox="1"/>
          <p:nvPr/>
        </p:nvSpPr>
        <p:spPr>
          <a:xfrm>
            <a:off x="8026872" y="1594773"/>
            <a:ext cx="749349" cy="369332"/>
          </a:xfrm>
          <a:prstGeom prst="rect">
            <a:avLst/>
          </a:prstGeom>
          <a:noFill/>
        </p:spPr>
        <p:txBody>
          <a:bodyPr wrap="none" rtlCol="0">
            <a:spAutoFit/>
          </a:bodyPr>
          <a:lstStyle/>
          <a:p>
            <a:r>
              <a:rPr lang="en-US" dirty="0" smtClean="0"/>
              <a:t>Good</a:t>
            </a:r>
            <a:endParaRPr lang="en-US" dirty="0"/>
          </a:p>
        </p:txBody>
      </p:sp>
      <p:sp>
        <p:nvSpPr>
          <p:cNvPr id="8" name="TextBox 7"/>
          <p:cNvSpPr txBox="1"/>
          <p:nvPr/>
        </p:nvSpPr>
        <p:spPr>
          <a:xfrm>
            <a:off x="8102398" y="4226674"/>
            <a:ext cx="595385" cy="369332"/>
          </a:xfrm>
          <a:prstGeom prst="rect">
            <a:avLst/>
          </a:prstGeom>
          <a:noFill/>
        </p:spPr>
        <p:txBody>
          <a:bodyPr wrap="none" rtlCol="0">
            <a:spAutoFit/>
          </a:bodyPr>
          <a:lstStyle/>
          <a:p>
            <a:r>
              <a:rPr lang="en-US" dirty="0" smtClean="0"/>
              <a:t>Bad</a:t>
            </a:r>
            <a:endParaRPr lang="en-US" dirty="0"/>
          </a:p>
        </p:txBody>
      </p:sp>
    </p:spTree>
    <p:extLst>
      <p:ext uri="{BB962C8B-B14F-4D97-AF65-F5344CB8AC3E}">
        <p14:creationId xmlns:p14="http://schemas.microsoft.com/office/powerpoint/2010/main" val="1392071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 graph structure</a:t>
            </a:r>
            <a:endParaRPr lang="en-US" dirty="0"/>
          </a:p>
        </p:txBody>
      </p:sp>
      <p:sp>
        <p:nvSpPr>
          <p:cNvPr id="3" name="Content Placeholder 2"/>
          <p:cNvSpPr>
            <a:spLocks noGrp="1"/>
          </p:cNvSpPr>
          <p:nvPr>
            <p:ph sz="half" idx="1"/>
          </p:nvPr>
        </p:nvSpPr>
        <p:spPr/>
        <p:txBody>
          <a:bodyPr/>
          <a:lstStyle/>
          <a:p>
            <a:r>
              <a:rPr lang="en-US" dirty="0" smtClean="0"/>
              <a:t>Assemblies are written in </a:t>
            </a:r>
            <a:r>
              <a:rPr lang="en-US" dirty="0" err="1" smtClean="0"/>
              <a:t>fasta</a:t>
            </a:r>
            <a:r>
              <a:rPr lang="en-US" dirty="0" smtClean="0"/>
              <a:t>/q format.</a:t>
            </a:r>
          </a:p>
          <a:p>
            <a:pPr lvl="1"/>
            <a:r>
              <a:rPr lang="en-US" dirty="0" smtClean="0"/>
              <a:t>Loses connection information between the </a:t>
            </a:r>
            <a:r>
              <a:rPr lang="en-US" dirty="0" err="1" smtClean="0"/>
              <a:t>contigs</a:t>
            </a:r>
            <a:r>
              <a:rPr lang="en-US" dirty="0" smtClean="0"/>
              <a:t>/scaffolds.</a:t>
            </a:r>
          </a:p>
          <a:p>
            <a:pPr lvl="1"/>
            <a:endParaRPr lang="en-US" dirty="0"/>
          </a:p>
          <a:p>
            <a:r>
              <a:rPr lang="en-US" dirty="0" smtClean="0"/>
              <a:t>Some assemblers also write GFA format (Graphical Fragment Assembly)</a:t>
            </a:r>
          </a:p>
          <a:p>
            <a:pPr lvl="1"/>
            <a:r>
              <a:rPr lang="en-US" dirty="0" smtClean="0"/>
              <a:t>Keeps the relationship between </a:t>
            </a:r>
            <a:r>
              <a:rPr lang="en-US" dirty="0" err="1" smtClean="0"/>
              <a:t>contigs</a:t>
            </a:r>
            <a:r>
              <a:rPr lang="en-US" dirty="0" smtClean="0"/>
              <a:t>. </a:t>
            </a:r>
          </a:p>
          <a:p>
            <a:pPr lvl="1"/>
            <a:endParaRPr lang="en-US" dirty="0"/>
          </a:p>
          <a:p>
            <a:pPr lvl="1"/>
            <a:r>
              <a:rPr lang="en-US" dirty="0" smtClean="0"/>
              <a:t>Visualized using Bandage</a:t>
            </a:r>
            <a:endParaRPr lang="en-US" dirty="0"/>
          </a:p>
        </p:txBody>
      </p:sp>
      <p:pic>
        <p:nvPicPr>
          <p:cNvPr id="11" name="Content Placeholder 10"/>
          <p:cNvPicPr>
            <a:picLocks noGrp="1" noChangeAspect="1"/>
          </p:cNvPicPr>
          <p:nvPr>
            <p:ph sz="half" idx="2"/>
          </p:nvPr>
        </p:nvPicPr>
        <p:blipFill>
          <a:blip r:embed="rId2"/>
          <a:srcRect t="-48502" b="-48502"/>
          <a:stretch>
            <a:fillRect/>
          </a:stretch>
        </p:blipFill>
        <p:spPr>
          <a:xfrm>
            <a:off x="4773613" y="1231900"/>
            <a:ext cx="4038600" cy="4894263"/>
          </a:xfrm>
        </p:spPr>
      </p:pic>
    </p:spTree>
    <p:extLst>
      <p:ext uri="{BB962C8B-B14F-4D97-AF65-F5344CB8AC3E}">
        <p14:creationId xmlns:p14="http://schemas.microsoft.com/office/powerpoint/2010/main" val="29957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Assembly graph structure</a:t>
            </a:r>
            <a:endParaRPr lang="en-US" dirty="0"/>
          </a:p>
        </p:txBody>
      </p:sp>
      <p:pic>
        <p:nvPicPr>
          <p:cNvPr id="7" name="Content Placeholder 4"/>
          <p:cNvPicPr>
            <a:picLocks noGrp="1" noChangeAspect="1"/>
          </p:cNvPicPr>
          <p:nvPr>
            <p:ph idx="1"/>
          </p:nvPr>
        </p:nvPicPr>
        <p:blipFill rotWithShape="1">
          <a:blip r:embed="rId2"/>
          <a:srcRect r="48465" b="36952"/>
          <a:stretch/>
        </p:blipFill>
        <p:spPr>
          <a:xfrm>
            <a:off x="307887" y="1173870"/>
            <a:ext cx="8526690" cy="3730250"/>
          </a:xfrm>
        </p:spPr>
      </p:pic>
      <p:sp>
        <p:nvSpPr>
          <p:cNvPr id="8" name="Rectangle 7"/>
          <p:cNvSpPr/>
          <p:nvPr/>
        </p:nvSpPr>
        <p:spPr>
          <a:xfrm>
            <a:off x="307886" y="1173870"/>
            <a:ext cx="563010" cy="47024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70896" y="5121631"/>
            <a:ext cx="2755935" cy="646331"/>
          </a:xfrm>
          <a:prstGeom prst="rect">
            <a:avLst/>
          </a:prstGeom>
          <a:noFill/>
        </p:spPr>
        <p:txBody>
          <a:bodyPr wrap="square" rtlCol="0">
            <a:spAutoFit/>
          </a:bodyPr>
          <a:lstStyle/>
          <a:p>
            <a:r>
              <a:rPr lang="en-US" dirty="0" smtClean="0"/>
              <a:t>Ideal bacterial assembly graph</a:t>
            </a:r>
            <a:endParaRPr lang="en-US" dirty="0"/>
          </a:p>
        </p:txBody>
      </p:sp>
      <p:sp>
        <p:nvSpPr>
          <p:cNvPr id="10" name="TextBox 9"/>
          <p:cNvSpPr txBox="1"/>
          <p:nvPr/>
        </p:nvSpPr>
        <p:spPr>
          <a:xfrm>
            <a:off x="5224208" y="5121631"/>
            <a:ext cx="2884203" cy="369332"/>
          </a:xfrm>
          <a:prstGeom prst="rect">
            <a:avLst/>
          </a:prstGeom>
          <a:noFill/>
        </p:spPr>
        <p:txBody>
          <a:bodyPr wrap="square" rtlCol="0">
            <a:spAutoFit/>
          </a:bodyPr>
          <a:lstStyle/>
          <a:p>
            <a:r>
              <a:rPr lang="en-US" dirty="0" smtClean="0"/>
              <a:t>Poor assembly </a:t>
            </a:r>
            <a:endParaRPr lang="en-US" dirty="0"/>
          </a:p>
        </p:txBody>
      </p:sp>
    </p:spTree>
    <p:extLst>
      <p:ext uri="{BB962C8B-B14F-4D97-AF65-F5344CB8AC3E}">
        <p14:creationId xmlns:p14="http://schemas.microsoft.com/office/powerpoint/2010/main" val="551471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 graph structure</a:t>
            </a:r>
            <a:endParaRPr lang="en-US" dirty="0"/>
          </a:p>
        </p:txBody>
      </p:sp>
      <p:pic>
        <p:nvPicPr>
          <p:cNvPr id="4" name="Content Placeholder 3"/>
          <p:cNvPicPr>
            <a:picLocks noGrp="1" noChangeAspect="1"/>
          </p:cNvPicPr>
          <p:nvPr>
            <p:ph idx="1"/>
          </p:nvPr>
        </p:nvPicPr>
        <p:blipFill>
          <a:blip r:embed="rId2"/>
          <a:srcRect t="7731" b="7731"/>
          <a:stretch>
            <a:fillRect/>
          </a:stretch>
        </p:blipFill>
        <p:spPr/>
      </p:pic>
    </p:spTree>
    <p:extLst>
      <p:ext uri="{BB962C8B-B14F-4D97-AF65-F5344CB8AC3E}">
        <p14:creationId xmlns:p14="http://schemas.microsoft.com/office/powerpoint/2010/main" val="559831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alignment statistics</a:t>
            </a:r>
            <a:endParaRPr lang="en-US" dirty="0"/>
          </a:p>
        </p:txBody>
      </p:sp>
      <p:sp>
        <p:nvSpPr>
          <p:cNvPr id="3" name="Content Placeholder 2"/>
          <p:cNvSpPr>
            <a:spLocks noGrp="1"/>
          </p:cNvSpPr>
          <p:nvPr>
            <p:ph idx="1"/>
          </p:nvPr>
        </p:nvSpPr>
        <p:spPr/>
        <p:txBody>
          <a:bodyPr/>
          <a:lstStyle/>
          <a:p>
            <a:r>
              <a:rPr lang="en-US" dirty="0" err="1" smtClean="0"/>
              <a:t>Samtools</a:t>
            </a:r>
            <a:r>
              <a:rPr lang="en-US" dirty="0" smtClean="0"/>
              <a:t> </a:t>
            </a:r>
            <a:r>
              <a:rPr lang="en-US" dirty="0" err="1" smtClean="0"/>
              <a:t>flagstat</a:t>
            </a:r>
            <a:r>
              <a:rPr lang="en-US" dirty="0" smtClean="0"/>
              <a:t> &lt;</a:t>
            </a:r>
            <a:r>
              <a:rPr lang="en-US" dirty="0" err="1" smtClean="0"/>
              <a:t>bamfile</a:t>
            </a:r>
            <a:r>
              <a:rPr lang="en-US" dirty="0" smtClean="0"/>
              <a:t>&gt;</a:t>
            </a:r>
          </a:p>
        </p:txBody>
      </p:sp>
      <p:sp>
        <p:nvSpPr>
          <p:cNvPr id="4" name="Rectangle 3"/>
          <p:cNvSpPr/>
          <p:nvPr/>
        </p:nvSpPr>
        <p:spPr>
          <a:xfrm>
            <a:off x="307886" y="1817425"/>
            <a:ext cx="8543861" cy="3693319"/>
          </a:xfrm>
          <a:prstGeom prst="rect">
            <a:avLst/>
          </a:prstGeom>
        </p:spPr>
        <p:txBody>
          <a:bodyPr wrap="square">
            <a:spAutoFit/>
          </a:bodyPr>
          <a:lstStyle/>
          <a:p>
            <a:r>
              <a:rPr lang="en-US" b="1" dirty="0">
                <a:latin typeface="Courier"/>
                <a:cs typeface="Courier"/>
              </a:rPr>
              <a:t>27190072 + 0 in total (QC-passed reads + QC-failed reads)</a:t>
            </a:r>
          </a:p>
          <a:p>
            <a:r>
              <a:rPr lang="en-US" b="1" dirty="0">
                <a:latin typeface="Courier"/>
                <a:cs typeface="Courier"/>
              </a:rPr>
              <a:t>0 + 0 secondary</a:t>
            </a:r>
          </a:p>
          <a:p>
            <a:r>
              <a:rPr lang="en-US" b="1" dirty="0">
                <a:latin typeface="Courier"/>
                <a:cs typeface="Courier"/>
              </a:rPr>
              <a:t>584370 + 0 supplementary</a:t>
            </a:r>
          </a:p>
          <a:p>
            <a:r>
              <a:rPr lang="en-US" b="1" dirty="0">
                <a:latin typeface="Courier"/>
                <a:cs typeface="Courier"/>
              </a:rPr>
              <a:t>0 + 0 duplicates</a:t>
            </a:r>
          </a:p>
          <a:p>
            <a:r>
              <a:rPr lang="en-US" b="1" dirty="0">
                <a:latin typeface="Courier"/>
                <a:cs typeface="Courier"/>
              </a:rPr>
              <a:t>25987447 + 0 mapped (95.58% : N/A)</a:t>
            </a:r>
          </a:p>
          <a:p>
            <a:r>
              <a:rPr lang="en-US" b="1" dirty="0">
                <a:latin typeface="Courier"/>
                <a:cs typeface="Courier"/>
              </a:rPr>
              <a:t>26605702 + 0 paired in sequencing</a:t>
            </a:r>
          </a:p>
          <a:p>
            <a:r>
              <a:rPr lang="en-US" b="1" dirty="0">
                <a:latin typeface="Courier"/>
                <a:cs typeface="Courier"/>
              </a:rPr>
              <a:t>13302851 + 0 read1</a:t>
            </a:r>
          </a:p>
          <a:p>
            <a:r>
              <a:rPr lang="en-US" b="1" dirty="0">
                <a:latin typeface="Courier"/>
                <a:cs typeface="Courier"/>
              </a:rPr>
              <a:t>13302851 + 0 read2</a:t>
            </a:r>
          </a:p>
          <a:p>
            <a:r>
              <a:rPr lang="en-US" b="1" dirty="0">
                <a:latin typeface="Courier"/>
                <a:cs typeface="Courier"/>
              </a:rPr>
              <a:t>23321920 + 0 properly paired (87.66% : N/A)</a:t>
            </a:r>
          </a:p>
          <a:p>
            <a:r>
              <a:rPr lang="en-US" b="1" dirty="0">
                <a:latin typeface="Courier"/>
                <a:cs typeface="Courier"/>
              </a:rPr>
              <a:t>25250050 + 0 with itself and mate mapped</a:t>
            </a:r>
          </a:p>
          <a:p>
            <a:r>
              <a:rPr lang="en-US" b="1" dirty="0">
                <a:latin typeface="Courier"/>
                <a:cs typeface="Courier"/>
              </a:rPr>
              <a:t>153027 + 0 singletons (0.58% : N/A)</a:t>
            </a:r>
          </a:p>
          <a:p>
            <a:r>
              <a:rPr lang="en-US" b="1" dirty="0">
                <a:latin typeface="Courier"/>
                <a:cs typeface="Courier"/>
              </a:rPr>
              <a:t>1196126 + 0 with mate mapped to a different </a:t>
            </a:r>
            <a:r>
              <a:rPr lang="en-US" b="1" dirty="0" err="1">
                <a:latin typeface="Courier"/>
                <a:cs typeface="Courier"/>
              </a:rPr>
              <a:t>chr</a:t>
            </a:r>
            <a:endParaRPr lang="en-US" b="1" dirty="0">
              <a:latin typeface="Courier"/>
              <a:cs typeface="Courier"/>
            </a:endParaRPr>
          </a:p>
          <a:p>
            <a:r>
              <a:rPr lang="en-US" b="1" dirty="0">
                <a:latin typeface="Courier"/>
                <a:cs typeface="Courier"/>
              </a:rPr>
              <a:t>439746 + 0 with mate mapped to a different </a:t>
            </a:r>
            <a:r>
              <a:rPr lang="en-US" b="1" dirty="0" err="1">
                <a:latin typeface="Courier"/>
                <a:cs typeface="Courier"/>
              </a:rPr>
              <a:t>chr</a:t>
            </a:r>
            <a:r>
              <a:rPr lang="en-US" b="1" dirty="0">
                <a:latin typeface="Courier"/>
                <a:cs typeface="Courier"/>
              </a:rPr>
              <a:t> (</a:t>
            </a:r>
            <a:r>
              <a:rPr lang="en-US" b="1" dirty="0" err="1">
                <a:latin typeface="Courier"/>
                <a:cs typeface="Courier"/>
              </a:rPr>
              <a:t>mapQ</a:t>
            </a:r>
            <a:r>
              <a:rPr lang="en-US" b="1" dirty="0">
                <a:latin typeface="Courier"/>
                <a:cs typeface="Courier"/>
              </a:rPr>
              <a:t>&gt;=5)</a:t>
            </a:r>
          </a:p>
        </p:txBody>
      </p:sp>
    </p:spTree>
    <p:extLst>
      <p:ext uri="{BB962C8B-B14F-4D97-AF65-F5344CB8AC3E}">
        <p14:creationId xmlns:p14="http://schemas.microsoft.com/office/powerpoint/2010/main" val="1608623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Read alignment </a:t>
            </a:r>
            <a:r>
              <a:rPr lang="en-US" dirty="0" smtClean="0"/>
              <a:t>properties</a:t>
            </a:r>
            <a:endParaRPr lang="en-US" dirty="0"/>
          </a:p>
        </p:txBody>
      </p:sp>
      <p:sp>
        <p:nvSpPr>
          <p:cNvPr id="6" name="Content Placeholder 5"/>
          <p:cNvSpPr>
            <a:spLocks noGrp="1"/>
          </p:cNvSpPr>
          <p:nvPr>
            <p:ph sz="half" idx="1"/>
          </p:nvPr>
        </p:nvSpPr>
        <p:spPr/>
        <p:txBody>
          <a:bodyPr>
            <a:normAutofit lnSpcReduction="10000"/>
          </a:bodyPr>
          <a:lstStyle/>
          <a:p>
            <a:r>
              <a:rPr lang="en-US" dirty="0" smtClean="0"/>
              <a:t>Aligning reads back to the draft assembly tells us about data congruency.</a:t>
            </a:r>
          </a:p>
          <a:p>
            <a:pPr lvl="1"/>
            <a:endParaRPr lang="en-US" dirty="0" smtClean="0"/>
          </a:p>
          <a:p>
            <a:pPr lvl="1"/>
            <a:r>
              <a:rPr lang="en-US" dirty="0" smtClean="0"/>
              <a:t>Which areas of the assembly have no / reduced coverage?</a:t>
            </a:r>
          </a:p>
          <a:p>
            <a:pPr lvl="1"/>
            <a:endParaRPr lang="en-US" dirty="0"/>
          </a:p>
          <a:p>
            <a:pPr lvl="1"/>
            <a:r>
              <a:rPr lang="en-US" dirty="0" smtClean="0"/>
              <a:t>Do paired reads align to different </a:t>
            </a:r>
            <a:r>
              <a:rPr lang="en-US" dirty="0" err="1" smtClean="0"/>
              <a:t>contigs</a:t>
            </a:r>
            <a:r>
              <a:rPr lang="en-US" dirty="0" smtClean="0"/>
              <a:t>?</a:t>
            </a:r>
          </a:p>
          <a:p>
            <a:pPr lvl="1"/>
            <a:endParaRPr lang="en-US" dirty="0" smtClean="0"/>
          </a:p>
          <a:p>
            <a:pPr lvl="1"/>
            <a:r>
              <a:rPr lang="en-US" dirty="0" smtClean="0"/>
              <a:t>Do paired reads align to close or too far apart?</a:t>
            </a:r>
          </a:p>
          <a:p>
            <a:pPr lvl="1"/>
            <a:endParaRPr lang="en-US" dirty="0" smtClean="0"/>
          </a:p>
          <a:p>
            <a:pPr lvl="1"/>
            <a:r>
              <a:rPr lang="en-US" dirty="0" smtClean="0"/>
              <a:t>Do paired reads align in the wrong orientation?</a:t>
            </a:r>
            <a:endParaRPr lang="en-US" dirty="0"/>
          </a:p>
        </p:txBody>
      </p:sp>
      <p:pic>
        <p:nvPicPr>
          <p:cNvPr id="7" name="Content Placeholder 6" descr="igv_snapshot2.png"/>
          <p:cNvPicPr>
            <a:picLocks noGrp="1" noChangeAspect="1"/>
          </p:cNvPicPr>
          <p:nvPr>
            <p:ph sz="half" idx="2"/>
          </p:nvPr>
        </p:nvPicPr>
        <p:blipFill>
          <a:blip r:embed="rId2">
            <a:extLst>
              <a:ext uri="{28A0092B-C50C-407E-A947-70E740481C1C}">
                <a14:useLocalDpi xmlns:a14="http://schemas.microsoft.com/office/drawing/2010/main" val="0"/>
              </a:ext>
            </a:extLst>
          </a:blip>
          <a:srcRect l="27157" r="27157"/>
          <a:stretch>
            <a:fillRect/>
          </a:stretch>
        </p:blipFill>
        <p:spPr>
          <a:prstGeom prst="rect">
            <a:avLst/>
          </a:prstGeom>
        </p:spPr>
      </p:pic>
    </p:spTree>
    <p:extLst>
      <p:ext uri="{BB962C8B-B14F-4D97-AF65-F5344CB8AC3E}">
        <p14:creationId xmlns:p14="http://schemas.microsoft.com/office/powerpoint/2010/main" val="709281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 alignment </a:t>
            </a:r>
            <a:r>
              <a:rPr lang="en-US" dirty="0" smtClean="0"/>
              <a:t>properties</a:t>
            </a:r>
            <a:endParaRPr lang="en-US" dirty="0"/>
          </a:p>
        </p:txBody>
      </p:sp>
      <p:pic>
        <p:nvPicPr>
          <p:cNvPr id="4" name="Content Placeholder 3"/>
          <p:cNvPicPr>
            <a:picLocks noGrp="1" noChangeAspect="1"/>
          </p:cNvPicPr>
          <p:nvPr>
            <p:ph idx="1"/>
          </p:nvPr>
        </p:nvPicPr>
        <p:blipFill>
          <a:blip r:embed="rId2"/>
          <a:srcRect l="-13259" r="-13259"/>
          <a:stretch>
            <a:fillRect/>
          </a:stretch>
        </p:blipFill>
        <p:spPr>
          <a:xfrm>
            <a:off x="307887" y="1173871"/>
            <a:ext cx="4274752" cy="2477782"/>
          </a:xfrm>
        </p:spPr>
      </p:pic>
      <p:pic>
        <p:nvPicPr>
          <p:cNvPr id="5" name="Picture 4"/>
          <p:cNvPicPr>
            <a:picLocks noChangeAspect="1"/>
          </p:cNvPicPr>
          <p:nvPr/>
        </p:nvPicPr>
        <p:blipFill>
          <a:blip r:embed="rId3"/>
          <a:stretch>
            <a:fillRect/>
          </a:stretch>
        </p:blipFill>
        <p:spPr>
          <a:xfrm>
            <a:off x="4574242" y="1270509"/>
            <a:ext cx="4277504" cy="2381144"/>
          </a:xfrm>
          <a:prstGeom prst="rect">
            <a:avLst/>
          </a:prstGeom>
        </p:spPr>
      </p:pic>
      <p:pic>
        <p:nvPicPr>
          <p:cNvPr id="6" name="Picture 5"/>
          <p:cNvPicPr>
            <a:picLocks noChangeAspect="1"/>
          </p:cNvPicPr>
          <p:nvPr/>
        </p:nvPicPr>
        <p:blipFill>
          <a:blip r:embed="rId4"/>
          <a:stretch>
            <a:fillRect/>
          </a:stretch>
        </p:blipFill>
        <p:spPr>
          <a:xfrm>
            <a:off x="300331" y="3651653"/>
            <a:ext cx="4273911" cy="2528731"/>
          </a:xfrm>
          <a:prstGeom prst="rect">
            <a:avLst/>
          </a:prstGeom>
        </p:spPr>
      </p:pic>
      <p:pic>
        <p:nvPicPr>
          <p:cNvPr id="7" name="Picture 6"/>
          <p:cNvPicPr>
            <a:picLocks noChangeAspect="1"/>
          </p:cNvPicPr>
          <p:nvPr/>
        </p:nvPicPr>
        <p:blipFill>
          <a:blip r:embed="rId5"/>
          <a:stretch>
            <a:fillRect/>
          </a:stretch>
        </p:blipFill>
        <p:spPr>
          <a:xfrm>
            <a:off x="4574242" y="3651653"/>
            <a:ext cx="3799825" cy="2982863"/>
          </a:xfrm>
          <a:prstGeom prst="rect">
            <a:avLst/>
          </a:prstGeom>
        </p:spPr>
      </p:pic>
    </p:spTree>
    <p:extLst>
      <p:ext uri="{BB962C8B-B14F-4D97-AF65-F5344CB8AC3E}">
        <p14:creationId xmlns:p14="http://schemas.microsoft.com/office/powerpoint/2010/main" val="320659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alignment </a:t>
            </a:r>
            <a:r>
              <a:rPr lang="en-US" dirty="0" smtClean="0"/>
              <a:t>properties</a:t>
            </a:r>
            <a:endParaRPr lang="en-US" dirty="0"/>
          </a:p>
        </p:txBody>
      </p:sp>
      <p:sp>
        <p:nvSpPr>
          <p:cNvPr id="3" name="Content Placeholder 2"/>
          <p:cNvSpPr>
            <a:spLocks noGrp="1"/>
          </p:cNvSpPr>
          <p:nvPr>
            <p:ph idx="1"/>
          </p:nvPr>
        </p:nvSpPr>
        <p:spPr/>
        <p:txBody>
          <a:bodyPr/>
          <a:lstStyle/>
          <a:p>
            <a:r>
              <a:rPr lang="en-US" dirty="0" err="1" smtClean="0"/>
              <a:t>FRCBam</a:t>
            </a:r>
            <a:endParaRPr lang="en-US" dirty="0" smtClean="0"/>
          </a:p>
          <a:p>
            <a:pPr lvl="2"/>
            <a:endParaRPr lang="en-US" dirty="0"/>
          </a:p>
        </p:txBody>
      </p:sp>
      <p:pic>
        <p:nvPicPr>
          <p:cNvPr id="4" name="Picture 3"/>
          <p:cNvPicPr>
            <a:picLocks noChangeAspect="1"/>
          </p:cNvPicPr>
          <p:nvPr/>
        </p:nvPicPr>
        <p:blipFill>
          <a:blip r:embed="rId2"/>
          <a:stretch>
            <a:fillRect/>
          </a:stretch>
        </p:blipFill>
        <p:spPr>
          <a:xfrm>
            <a:off x="307886" y="1703857"/>
            <a:ext cx="8543860" cy="3956454"/>
          </a:xfrm>
          <a:prstGeom prst="rect">
            <a:avLst/>
          </a:prstGeom>
        </p:spPr>
      </p:pic>
    </p:spTree>
    <p:extLst>
      <p:ext uri="{BB962C8B-B14F-4D97-AF65-F5344CB8AC3E}">
        <p14:creationId xmlns:p14="http://schemas.microsoft.com/office/powerpoint/2010/main" val="381103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Assembly</a:t>
            </a:r>
            <a:endParaRPr lang="en-US" dirty="0"/>
          </a:p>
        </p:txBody>
      </p:sp>
      <p:sp>
        <p:nvSpPr>
          <p:cNvPr id="7" name="Content Placeholder 6"/>
          <p:cNvSpPr>
            <a:spLocks noGrp="1"/>
          </p:cNvSpPr>
          <p:nvPr>
            <p:ph idx="1"/>
          </p:nvPr>
        </p:nvSpPr>
        <p:spPr/>
        <p:txBody>
          <a:bodyPr>
            <a:normAutofit lnSpcReduction="10000"/>
          </a:bodyPr>
          <a:lstStyle/>
          <a:p>
            <a:r>
              <a:rPr lang="en-US" dirty="0" smtClean="0"/>
              <a:t>What is an assembly?</a:t>
            </a:r>
          </a:p>
          <a:p>
            <a:endParaRPr lang="en-US" dirty="0" smtClean="0"/>
          </a:p>
          <a:p>
            <a:pPr marL="457200" lvl="1" indent="0">
              <a:buNone/>
            </a:pPr>
            <a:r>
              <a:rPr lang="en-US" dirty="0" smtClean="0"/>
              <a:t>“</a:t>
            </a:r>
            <a:r>
              <a:rPr lang="en-US" dirty="0"/>
              <a:t>Draft de novo genome assemblies are now available for many organisms. These </a:t>
            </a:r>
            <a:r>
              <a:rPr lang="en-US" b="1" dirty="0"/>
              <a:t>assemblies are point estimates</a:t>
            </a:r>
            <a:r>
              <a:rPr lang="en-US" dirty="0"/>
              <a:t> of the true genome sequences. </a:t>
            </a:r>
            <a:r>
              <a:rPr lang="en-US" b="1" dirty="0"/>
              <a:t>Each is a specific hypothesis</a:t>
            </a:r>
            <a:r>
              <a:rPr lang="en-US" dirty="0"/>
              <a:t>, drawn from among many alternative hypotheses, of the sequence of a genome. Assembly uncertainty, the inability to distinguish between multiple alternative assembly hypotheses, can be due to real variation between copies of the genome in the sample, errors and ambiguities in the sequenced data and assumptions and heuristics of the assemblers. Most assemblers select a single assembly according to ad hoc criteria, and do not yet report and quantify the uncertainty of their outputs. Those assemblers that do report uncertainty take different approaches to describing multiple assembly hypotheses and the support for each</a:t>
            </a:r>
            <a:r>
              <a:rPr lang="en-US" dirty="0" smtClean="0"/>
              <a:t>.”</a:t>
            </a:r>
          </a:p>
          <a:p>
            <a:pPr marL="457200" lvl="1" indent="0">
              <a:buNone/>
            </a:pPr>
            <a:endParaRPr lang="en-US" dirty="0" smtClean="0"/>
          </a:p>
          <a:p>
            <a:pPr marL="457200" lvl="1" indent="0" algn="r">
              <a:buNone/>
            </a:pPr>
            <a:r>
              <a:rPr lang="en-US" dirty="0" err="1" smtClean="0"/>
              <a:t>Howison</a:t>
            </a:r>
            <a:r>
              <a:rPr lang="en-US" dirty="0" smtClean="0"/>
              <a:t> et al. 2013. Bioinformatics.</a:t>
            </a:r>
            <a:endParaRPr lang="en-US" dirty="0"/>
          </a:p>
        </p:txBody>
      </p:sp>
      <p:sp>
        <p:nvSpPr>
          <p:cNvPr id="4" name="Slide Number Placeholder 3"/>
          <p:cNvSpPr>
            <a:spLocks noGrp="1"/>
          </p:cNvSpPr>
          <p:nvPr>
            <p:ph type="sldNum" sz="quarter" idx="12"/>
          </p:nvPr>
        </p:nvSpPr>
        <p:spPr/>
        <p:txBody>
          <a:bodyPr/>
          <a:lstStyle/>
          <a:p>
            <a:fld id="{01AB559E-659B-7D42-9579-E9F6A9604EEB}" type="slidenum">
              <a:rPr lang="en-US" smtClean="0"/>
              <a:t>2</a:t>
            </a:fld>
            <a:endParaRPr lang="en-US"/>
          </a:p>
        </p:txBody>
      </p:sp>
    </p:spTree>
    <p:extLst>
      <p:ext uri="{BB962C8B-B14F-4D97-AF65-F5344CB8AC3E}">
        <p14:creationId xmlns:p14="http://schemas.microsoft.com/office/powerpoint/2010/main" val="6783207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alignment </a:t>
            </a:r>
            <a:r>
              <a:rPr lang="en-US" dirty="0" smtClean="0"/>
              <a:t>properties</a:t>
            </a:r>
            <a:endParaRPr lang="en-US" dirty="0"/>
          </a:p>
        </p:txBody>
      </p:sp>
      <p:sp>
        <p:nvSpPr>
          <p:cNvPr id="3" name="Content Placeholder 2"/>
          <p:cNvSpPr>
            <a:spLocks noGrp="1"/>
          </p:cNvSpPr>
          <p:nvPr>
            <p:ph idx="1"/>
          </p:nvPr>
        </p:nvSpPr>
        <p:spPr/>
        <p:txBody>
          <a:bodyPr/>
          <a:lstStyle/>
          <a:p>
            <a:r>
              <a:rPr lang="en-US" dirty="0" err="1" smtClean="0"/>
              <a:t>FRCBam</a:t>
            </a:r>
            <a:endParaRPr lang="en-US" dirty="0" smtClean="0"/>
          </a:p>
          <a:p>
            <a:pPr lvl="1"/>
            <a:r>
              <a:rPr lang="en-US" dirty="0" smtClean="0"/>
              <a:t>Feature Response Curve (only comparable if estimated genome size is used).</a:t>
            </a:r>
          </a:p>
          <a:p>
            <a:pPr lvl="1"/>
            <a:r>
              <a:rPr lang="en-US" dirty="0" smtClean="0"/>
              <a:t>The best assembly has the least features. </a:t>
            </a:r>
            <a:endParaRPr lang="en-US" dirty="0"/>
          </a:p>
        </p:txBody>
      </p:sp>
      <p:pic>
        <p:nvPicPr>
          <p:cNvPr id="4" name="Picture 3"/>
          <p:cNvPicPr>
            <a:picLocks noChangeAspect="1"/>
          </p:cNvPicPr>
          <p:nvPr/>
        </p:nvPicPr>
        <p:blipFill>
          <a:blip r:embed="rId2"/>
          <a:stretch>
            <a:fillRect/>
          </a:stretch>
        </p:blipFill>
        <p:spPr>
          <a:xfrm>
            <a:off x="2291319" y="2592618"/>
            <a:ext cx="4595405" cy="4052393"/>
          </a:xfrm>
          <a:prstGeom prst="rect">
            <a:avLst/>
          </a:prstGeom>
        </p:spPr>
      </p:pic>
    </p:spTree>
    <p:extLst>
      <p:ext uri="{BB962C8B-B14F-4D97-AF65-F5344CB8AC3E}">
        <p14:creationId xmlns:p14="http://schemas.microsoft.com/office/powerpoint/2010/main" val="2219209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Read alignment properties</a:t>
            </a:r>
            <a:endParaRPr lang="en-US" dirty="0"/>
          </a:p>
        </p:txBody>
      </p:sp>
      <p:pic>
        <p:nvPicPr>
          <p:cNvPr id="8" name="Content Placeholder 7"/>
          <p:cNvPicPr>
            <a:picLocks noGrp="1" noChangeAspect="1"/>
          </p:cNvPicPr>
          <p:nvPr>
            <p:ph idx="1"/>
          </p:nvPr>
        </p:nvPicPr>
        <p:blipFill>
          <a:blip r:embed="rId2"/>
          <a:srcRect t="-9072" b="-9072"/>
          <a:stretch>
            <a:fillRect/>
          </a:stretch>
        </p:blipFill>
        <p:spPr/>
      </p:pic>
      <p:sp>
        <p:nvSpPr>
          <p:cNvPr id="9" name="TextBox 8"/>
          <p:cNvSpPr txBox="1"/>
          <p:nvPr/>
        </p:nvSpPr>
        <p:spPr>
          <a:xfrm>
            <a:off x="7328475" y="3916859"/>
            <a:ext cx="1815525" cy="1200329"/>
          </a:xfrm>
          <a:prstGeom prst="rect">
            <a:avLst/>
          </a:prstGeom>
          <a:noFill/>
        </p:spPr>
        <p:txBody>
          <a:bodyPr wrap="square" rtlCol="0">
            <a:spAutoFit/>
          </a:bodyPr>
          <a:lstStyle/>
          <a:p>
            <a:r>
              <a:rPr lang="en-US" dirty="0" smtClean="0"/>
              <a:t>Coverage tracks show poor coverage</a:t>
            </a:r>
            <a:br>
              <a:rPr lang="en-US" dirty="0" smtClean="0"/>
            </a:br>
            <a:endParaRPr lang="en-US" dirty="0"/>
          </a:p>
        </p:txBody>
      </p:sp>
      <p:cxnSp>
        <p:nvCxnSpPr>
          <p:cNvPr id="11" name="Straight Arrow Connector 10"/>
          <p:cNvCxnSpPr/>
          <p:nvPr/>
        </p:nvCxnSpPr>
        <p:spPr>
          <a:xfrm flipH="1" flipV="1">
            <a:off x="6350000" y="2540000"/>
            <a:ext cx="978475" cy="15544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268720" y="4094480"/>
            <a:ext cx="105975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1087120" y="4216400"/>
            <a:ext cx="2214880" cy="181832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2519680" y="5941497"/>
            <a:ext cx="1839942" cy="369332"/>
          </a:xfrm>
          <a:prstGeom prst="rect">
            <a:avLst/>
          </a:prstGeom>
          <a:noFill/>
        </p:spPr>
        <p:txBody>
          <a:bodyPr wrap="none" rtlCol="0">
            <a:spAutoFit/>
          </a:bodyPr>
          <a:lstStyle/>
          <a:p>
            <a:r>
              <a:rPr lang="en-US" dirty="0" smtClean="0"/>
              <a:t>No read support</a:t>
            </a:r>
            <a:endParaRPr lang="en-US" dirty="0"/>
          </a:p>
        </p:txBody>
      </p:sp>
      <p:sp>
        <p:nvSpPr>
          <p:cNvPr id="18" name="TextBox 17"/>
          <p:cNvSpPr txBox="1"/>
          <p:nvPr/>
        </p:nvSpPr>
        <p:spPr>
          <a:xfrm>
            <a:off x="307886" y="1173870"/>
            <a:ext cx="2583497" cy="369332"/>
          </a:xfrm>
          <a:prstGeom prst="rect">
            <a:avLst/>
          </a:prstGeom>
          <a:noFill/>
        </p:spPr>
        <p:txBody>
          <a:bodyPr wrap="none" rtlCol="0">
            <a:spAutoFit/>
          </a:bodyPr>
          <a:lstStyle/>
          <a:p>
            <a:r>
              <a:rPr lang="en-US" dirty="0" smtClean="0"/>
              <a:t>IGV - Genome Browser</a:t>
            </a:r>
            <a:endParaRPr lang="en-US" dirty="0"/>
          </a:p>
        </p:txBody>
      </p:sp>
    </p:spTree>
    <p:extLst>
      <p:ext uri="{BB962C8B-B14F-4D97-AF65-F5344CB8AC3E}">
        <p14:creationId xmlns:p14="http://schemas.microsoft.com/office/powerpoint/2010/main" val="695639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alignment properties</a:t>
            </a:r>
            <a:endParaRPr lang="en-US" dirty="0"/>
          </a:p>
        </p:txBody>
      </p:sp>
      <p:pic>
        <p:nvPicPr>
          <p:cNvPr id="4" name="Content Placeholder 3"/>
          <p:cNvPicPr>
            <a:picLocks noGrp="1" noChangeAspect="1"/>
          </p:cNvPicPr>
          <p:nvPr>
            <p:ph idx="1"/>
          </p:nvPr>
        </p:nvPicPr>
        <p:blipFill>
          <a:blip r:embed="rId2"/>
          <a:srcRect l="7246" r="7246"/>
          <a:stretch>
            <a:fillRect/>
          </a:stretch>
        </p:blipFill>
        <p:spPr>
          <a:xfrm>
            <a:off x="307975" y="1173163"/>
            <a:ext cx="8543925" cy="4953000"/>
          </a:xfrm>
        </p:spPr>
      </p:pic>
      <p:sp>
        <p:nvSpPr>
          <p:cNvPr id="5" name="TextBox 4"/>
          <p:cNvSpPr txBox="1"/>
          <p:nvPr/>
        </p:nvSpPr>
        <p:spPr>
          <a:xfrm>
            <a:off x="3962400" y="3373120"/>
            <a:ext cx="3354441" cy="923330"/>
          </a:xfrm>
          <a:prstGeom prst="rect">
            <a:avLst/>
          </a:prstGeom>
          <a:noFill/>
        </p:spPr>
        <p:txBody>
          <a:bodyPr wrap="none" rtlCol="0">
            <a:spAutoFit/>
          </a:bodyPr>
          <a:lstStyle/>
          <a:p>
            <a:r>
              <a:rPr lang="en-US" dirty="0" smtClean="0"/>
              <a:t>22kb </a:t>
            </a:r>
            <a:r>
              <a:rPr lang="en-US" dirty="0" err="1" smtClean="0"/>
              <a:t>contig</a:t>
            </a:r>
            <a:endParaRPr lang="en-US" dirty="0" smtClean="0"/>
          </a:p>
          <a:p>
            <a:r>
              <a:rPr lang="en-US" dirty="0" smtClean="0"/>
              <a:t>35kb read </a:t>
            </a:r>
          </a:p>
          <a:p>
            <a:r>
              <a:rPr lang="en-US" dirty="0" err="1" smtClean="0"/>
              <a:t>Softpadded</a:t>
            </a:r>
            <a:r>
              <a:rPr lang="en-US" dirty="0" smtClean="0"/>
              <a:t> bases in alignment</a:t>
            </a:r>
            <a:endParaRPr lang="en-US" dirty="0"/>
          </a:p>
        </p:txBody>
      </p:sp>
      <p:cxnSp>
        <p:nvCxnSpPr>
          <p:cNvPr id="7" name="Straight Arrow Connector 6"/>
          <p:cNvCxnSpPr/>
          <p:nvPr/>
        </p:nvCxnSpPr>
        <p:spPr>
          <a:xfrm flipV="1">
            <a:off x="4572000" y="1808480"/>
            <a:ext cx="650240" cy="1676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1"/>
          </p:cNvCxnSpPr>
          <p:nvPr/>
        </p:nvCxnSpPr>
        <p:spPr>
          <a:xfrm flipH="1" flipV="1">
            <a:off x="3718560" y="2275843"/>
            <a:ext cx="243840" cy="15589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383280" y="2733040"/>
            <a:ext cx="579120" cy="13817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167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alignment properties</a:t>
            </a:r>
            <a:endParaRPr lang="en-US" dirty="0"/>
          </a:p>
        </p:txBody>
      </p:sp>
      <p:pic>
        <p:nvPicPr>
          <p:cNvPr id="4" name="Content Placeholder 3"/>
          <p:cNvPicPr>
            <a:picLocks noGrp="1" noChangeAspect="1"/>
          </p:cNvPicPr>
          <p:nvPr>
            <p:ph idx="1"/>
          </p:nvPr>
        </p:nvPicPr>
        <p:blipFill>
          <a:blip r:embed="rId2"/>
          <a:srcRect t="-8772" b="-8772"/>
          <a:stretch>
            <a:fillRect/>
          </a:stretch>
        </p:blipFill>
        <p:spPr/>
      </p:pic>
      <p:sp>
        <p:nvSpPr>
          <p:cNvPr id="5" name="Oval 4"/>
          <p:cNvSpPr/>
          <p:nvPr/>
        </p:nvSpPr>
        <p:spPr>
          <a:xfrm>
            <a:off x="1505724" y="2802123"/>
            <a:ext cx="4661198" cy="1453438"/>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374791" y="1098549"/>
            <a:ext cx="2532777" cy="369332"/>
          </a:xfrm>
          <a:prstGeom prst="rect">
            <a:avLst/>
          </a:prstGeom>
          <a:noFill/>
        </p:spPr>
        <p:txBody>
          <a:bodyPr wrap="none" rtlCol="0">
            <a:spAutoFit/>
          </a:bodyPr>
          <a:lstStyle/>
          <a:p>
            <a:r>
              <a:rPr lang="en-US" dirty="0" smtClean="0"/>
              <a:t>Bases in disagreement</a:t>
            </a:r>
            <a:endParaRPr lang="en-US" dirty="0"/>
          </a:p>
        </p:txBody>
      </p:sp>
      <p:cxnSp>
        <p:nvCxnSpPr>
          <p:cNvPr id="8" name="Straight Arrow Connector 7"/>
          <p:cNvCxnSpPr/>
          <p:nvPr/>
        </p:nvCxnSpPr>
        <p:spPr>
          <a:xfrm>
            <a:off x="2671023" y="1467881"/>
            <a:ext cx="589197" cy="13342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43525" y="4412689"/>
            <a:ext cx="641570" cy="147962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869045" y="4412689"/>
            <a:ext cx="1152206" cy="158437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30266" y="6126163"/>
            <a:ext cx="2981818" cy="369332"/>
          </a:xfrm>
          <a:prstGeom prst="rect">
            <a:avLst/>
          </a:prstGeom>
          <a:noFill/>
        </p:spPr>
        <p:txBody>
          <a:bodyPr wrap="none" rtlCol="0">
            <a:spAutoFit/>
          </a:bodyPr>
          <a:lstStyle/>
          <a:p>
            <a:r>
              <a:rPr lang="en-US" dirty="0" smtClean="0"/>
              <a:t>Read pairs are inconsistent</a:t>
            </a:r>
          </a:p>
        </p:txBody>
      </p:sp>
      <p:cxnSp>
        <p:nvCxnSpPr>
          <p:cNvPr id="13" name="Straight Arrow Connector 12"/>
          <p:cNvCxnSpPr>
            <a:stCxn id="11" idx="1"/>
            <a:endCxn id="9" idx="5"/>
          </p:cNvCxnSpPr>
          <p:nvPr/>
        </p:nvCxnSpPr>
        <p:spPr>
          <a:xfrm flipH="1" flipV="1">
            <a:off x="3991139" y="5675629"/>
            <a:ext cx="539127" cy="635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1" idx="3"/>
            <a:endCxn id="10" idx="3"/>
          </p:cNvCxnSpPr>
          <p:nvPr/>
        </p:nvCxnSpPr>
        <p:spPr>
          <a:xfrm flipV="1">
            <a:off x="7512084" y="5765040"/>
            <a:ext cx="525698" cy="5457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89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Contamination assessment</a:t>
            </a:r>
            <a:endParaRPr lang="en-US" dirty="0"/>
          </a:p>
        </p:txBody>
      </p:sp>
      <p:sp>
        <p:nvSpPr>
          <p:cNvPr id="3" name="Content Placeholder 2"/>
          <p:cNvSpPr>
            <a:spLocks noGrp="1"/>
          </p:cNvSpPr>
          <p:nvPr>
            <p:ph idx="1"/>
          </p:nvPr>
        </p:nvSpPr>
        <p:spPr/>
        <p:txBody>
          <a:bodyPr/>
          <a:lstStyle/>
          <a:p>
            <a:r>
              <a:rPr lang="en-US" dirty="0" err="1" smtClean="0"/>
              <a:t>Blobtools</a:t>
            </a:r>
            <a:endParaRPr lang="en-US" dirty="0"/>
          </a:p>
        </p:txBody>
      </p:sp>
      <p:pic>
        <p:nvPicPr>
          <p:cNvPr id="6" name="Picture 5" descr="MiSeqSample1_single_cell_spades_assembly_blob.MiSeqSample1_single_cell_spades_assembly_blob.blobDB.json.bestsum.phylum.p7.span.100.blobplot.bam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939" y="1173870"/>
            <a:ext cx="5592472" cy="5592472"/>
          </a:xfrm>
          <a:prstGeom prst="rect">
            <a:avLst/>
          </a:prstGeom>
        </p:spPr>
      </p:pic>
    </p:spTree>
    <p:extLst>
      <p:ext uri="{BB962C8B-B14F-4D97-AF65-F5344CB8AC3E}">
        <p14:creationId xmlns:p14="http://schemas.microsoft.com/office/powerpoint/2010/main" val="712732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Contamination assessment</a:t>
            </a:r>
            <a:endParaRPr lang="en-US" dirty="0"/>
          </a:p>
        </p:txBody>
      </p:sp>
      <p:sp>
        <p:nvSpPr>
          <p:cNvPr id="3" name="Content Placeholder 2"/>
          <p:cNvSpPr>
            <a:spLocks noGrp="1"/>
          </p:cNvSpPr>
          <p:nvPr>
            <p:ph idx="1"/>
          </p:nvPr>
        </p:nvSpPr>
        <p:spPr/>
        <p:txBody>
          <a:bodyPr/>
          <a:lstStyle/>
          <a:p>
            <a:r>
              <a:rPr lang="en-US" dirty="0" err="1" smtClean="0"/>
              <a:t>Blobtools</a:t>
            </a:r>
            <a:endParaRPr lang="en-US" dirty="0"/>
          </a:p>
        </p:txBody>
      </p:sp>
      <p:pic>
        <p:nvPicPr>
          <p:cNvPr id="6" name="Picture 5" descr="MiSeqSample1_single_cell_spades_assembly_blob.MiSeqSample1_single_cell_spades_assembly_blob.blobDB.json.bestsum.phylum.p7.span.100.blobplot.bam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939" y="1173870"/>
            <a:ext cx="5592472" cy="5592472"/>
          </a:xfrm>
          <a:prstGeom prst="rect">
            <a:avLst/>
          </a:prstGeom>
        </p:spPr>
      </p:pic>
      <p:sp>
        <p:nvSpPr>
          <p:cNvPr id="4" name="Oval 3"/>
          <p:cNvSpPr/>
          <p:nvPr/>
        </p:nvSpPr>
        <p:spPr>
          <a:xfrm>
            <a:off x="3770857" y="4360313"/>
            <a:ext cx="720129" cy="159747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07885" y="4862610"/>
            <a:ext cx="2703563" cy="646331"/>
          </a:xfrm>
          <a:prstGeom prst="rect">
            <a:avLst/>
          </a:prstGeom>
          <a:noFill/>
        </p:spPr>
        <p:txBody>
          <a:bodyPr wrap="square" rtlCol="0">
            <a:spAutoFit/>
          </a:bodyPr>
          <a:lstStyle/>
          <a:p>
            <a:r>
              <a:rPr lang="en-US" dirty="0"/>
              <a:t>S</a:t>
            </a:r>
            <a:r>
              <a:rPr lang="en-US" dirty="0" smtClean="0"/>
              <a:t>ign of bacterial contamination</a:t>
            </a:r>
            <a:endParaRPr lang="en-US" dirty="0"/>
          </a:p>
        </p:txBody>
      </p:sp>
      <p:cxnSp>
        <p:nvCxnSpPr>
          <p:cNvPr id="8" name="Straight Arrow Connector 7"/>
          <p:cNvCxnSpPr/>
          <p:nvPr/>
        </p:nvCxnSpPr>
        <p:spPr>
          <a:xfrm flipV="1">
            <a:off x="2029454" y="5172143"/>
            <a:ext cx="1741403" cy="130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9262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Contamination assessment</a:t>
            </a:r>
            <a:endParaRPr lang="en-US" dirty="0"/>
          </a:p>
        </p:txBody>
      </p:sp>
      <p:sp>
        <p:nvSpPr>
          <p:cNvPr id="3" name="Content Placeholder 2"/>
          <p:cNvSpPr>
            <a:spLocks noGrp="1"/>
          </p:cNvSpPr>
          <p:nvPr>
            <p:ph idx="1"/>
          </p:nvPr>
        </p:nvSpPr>
        <p:spPr/>
        <p:txBody>
          <a:bodyPr/>
          <a:lstStyle/>
          <a:p>
            <a:r>
              <a:rPr lang="en-US" dirty="0" smtClean="0"/>
              <a:t>Kraken taxonomic classification</a:t>
            </a:r>
            <a:endParaRPr lang="en-US" dirty="0"/>
          </a:p>
        </p:txBody>
      </p:sp>
      <p:pic>
        <p:nvPicPr>
          <p:cNvPr id="4" name="Picture 3"/>
          <p:cNvPicPr>
            <a:picLocks noChangeAspect="1"/>
          </p:cNvPicPr>
          <p:nvPr/>
        </p:nvPicPr>
        <p:blipFill rotWithShape="1">
          <a:blip r:embed="rId2"/>
          <a:srcRect b="34320"/>
          <a:stretch/>
        </p:blipFill>
        <p:spPr>
          <a:xfrm>
            <a:off x="307886" y="1885541"/>
            <a:ext cx="4240696" cy="4504347"/>
          </a:xfrm>
          <a:prstGeom prst="rect">
            <a:avLst/>
          </a:prstGeom>
        </p:spPr>
      </p:pic>
      <p:pic>
        <p:nvPicPr>
          <p:cNvPr id="6" name="Picture 5"/>
          <p:cNvPicPr>
            <a:picLocks noChangeAspect="1"/>
          </p:cNvPicPr>
          <p:nvPr/>
        </p:nvPicPr>
        <p:blipFill>
          <a:blip r:embed="rId3"/>
          <a:stretch>
            <a:fillRect/>
          </a:stretch>
        </p:blipFill>
        <p:spPr>
          <a:xfrm>
            <a:off x="4548582" y="1885541"/>
            <a:ext cx="3988146" cy="3820616"/>
          </a:xfrm>
          <a:prstGeom prst="rect">
            <a:avLst/>
          </a:prstGeom>
        </p:spPr>
      </p:pic>
    </p:spTree>
    <p:extLst>
      <p:ext uri="{BB962C8B-B14F-4D97-AF65-F5344CB8AC3E}">
        <p14:creationId xmlns:p14="http://schemas.microsoft.com/office/powerpoint/2010/main" val="869198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space statistics</a:t>
            </a:r>
            <a:endParaRPr lang="en-US" dirty="0"/>
          </a:p>
        </p:txBody>
      </p:sp>
      <p:sp>
        <p:nvSpPr>
          <p:cNvPr id="3" name="Content Placeholder 2"/>
          <p:cNvSpPr>
            <a:spLocks noGrp="1"/>
          </p:cNvSpPr>
          <p:nvPr>
            <p:ph idx="1"/>
          </p:nvPr>
        </p:nvSpPr>
        <p:spPr/>
        <p:txBody>
          <a:bodyPr>
            <a:normAutofit lnSpcReduction="10000"/>
          </a:bodyPr>
          <a:lstStyle/>
          <a:p>
            <a:r>
              <a:rPr lang="en-US" dirty="0" smtClean="0"/>
              <a:t>BUSCO </a:t>
            </a:r>
            <a:r>
              <a:rPr lang="en-US" i="1" dirty="0"/>
              <a:t>v3</a:t>
            </a:r>
            <a:r>
              <a:rPr lang="en-US" dirty="0"/>
              <a:t> provides quantitative measures for the assessment of genome </a:t>
            </a:r>
            <a:r>
              <a:rPr lang="en-US" dirty="0" smtClean="0"/>
              <a:t>assembly based </a:t>
            </a:r>
            <a:r>
              <a:rPr lang="en-US" dirty="0"/>
              <a:t>on evolutionarily-informed expectations of gene content from near-universal single-copy </a:t>
            </a:r>
            <a:r>
              <a:rPr lang="en-US" dirty="0" err="1" smtClean="0"/>
              <a:t>orthologs</a:t>
            </a:r>
            <a:r>
              <a:rPr lang="en-US" dirty="0" smtClean="0"/>
              <a:t>.</a:t>
            </a:r>
          </a:p>
          <a:p>
            <a:endParaRPr lang="en-US" dirty="0"/>
          </a:p>
          <a:p>
            <a:pPr lvl="1"/>
            <a:r>
              <a:rPr lang="en-US" dirty="0" smtClean="0"/>
              <a:t>Bacteria</a:t>
            </a:r>
          </a:p>
          <a:p>
            <a:pPr lvl="1"/>
            <a:endParaRPr lang="en-US" dirty="0"/>
          </a:p>
          <a:p>
            <a:pPr lvl="1"/>
            <a:r>
              <a:rPr lang="en-US" dirty="0" err="1" smtClean="0"/>
              <a:t>Eukaryota</a:t>
            </a:r>
            <a:endParaRPr lang="en-US" dirty="0" smtClean="0"/>
          </a:p>
          <a:p>
            <a:pPr lvl="1"/>
            <a:endParaRPr lang="en-US" dirty="0"/>
          </a:p>
          <a:p>
            <a:pPr lvl="2"/>
            <a:r>
              <a:rPr lang="en-US" dirty="0" err="1" smtClean="0"/>
              <a:t>Protists</a:t>
            </a:r>
            <a:endParaRPr lang="en-US" dirty="0" smtClean="0"/>
          </a:p>
          <a:p>
            <a:pPr lvl="1"/>
            <a:endParaRPr lang="en-US" dirty="0"/>
          </a:p>
          <a:p>
            <a:pPr lvl="2"/>
            <a:r>
              <a:rPr lang="en-US" dirty="0" err="1" smtClean="0"/>
              <a:t>Metazoa</a:t>
            </a:r>
            <a:endParaRPr lang="en-US" dirty="0" smtClean="0"/>
          </a:p>
          <a:p>
            <a:pPr lvl="1"/>
            <a:endParaRPr lang="en-US" dirty="0"/>
          </a:p>
          <a:p>
            <a:pPr lvl="2"/>
            <a:r>
              <a:rPr lang="en-US" dirty="0" smtClean="0"/>
              <a:t>Fungi</a:t>
            </a:r>
          </a:p>
          <a:p>
            <a:pPr lvl="1"/>
            <a:endParaRPr lang="en-US" dirty="0"/>
          </a:p>
          <a:p>
            <a:pPr lvl="2"/>
            <a:r>
              <a:rPr lang="en-US" dirty="0" smtClean="0"/>
              <a:t>Plants</a:t>
            </a:r>
            <a:endParaRPr lang="en-US" dirty="0"/>
          </a:p>
        </p:txBody>
      </p:sp>
      <p:pic>
        <p:nvPicPr>
          <p:cNvPr id="4" name="Picture 3"/>
          <p:cNvPicPr>
            <a:picLocks noChangeAspect="1"/>
          </p:cNvPicPr>
          <p:nvPr/>
        </p:nvPicPr>
        <p:blipFill>
          <a:blip r:embed="rId2"/>
          <a:stretch>
            <a:fillRect/>
          </a:stretch>
        </p:blipFill>
        <p:spPr>
          <a:xfrm>
            <a:off x="3142546" y="2906875"/>
            <a:ext cx="6001453" cy="2155862"/>
          </a:xfrm>
          <a:prstGeom prst="rect">
            <a:avLst/>
          </a:prstGeom>
        </p:spPr>
      </p:pic>
    </p:spTree>
    <p:extLst>
      <p:ext uri="{BB962C8B-B14F-4D97-AF65-F5344CB8AC3E}">
        <p14:creationId xmlns:p14="http://schemas.microsoft.com/office/powerpoint/2010/main" val="1758422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Alignment</a:t>
            </a:r>
            <a:endParaRPr lang="en-US" dirty="0"/>
          </a:p>
        </p:txBody>
      </p:sp>
      <p:sp>
        <p:nvSpPr>
          <p:cNvPr id="3" name="Content Placeholder 2"/>
          <p:cNvSpPr>
            <a:spLocks noGrp="1"/>
          </p:cNvSpPr>
          <p:nvPr>
            <p:ph idx="1"/>
          </p:nvPr>
        </p:nvSpPr>
        <p:spPr/>
        <p:txBody>
          <a:bodyPr/>
          <a:lstStyle/>
          <a:p>
            <a:r>
              <a:rPr lang="en-US" dirty="0" smtClean="0"/>
              <a:t>Dot plots (</a:t>
            </a:r>
            <a:r>
              <a:rPr lang="en-US" dirty="0" err="1" smtClean="0"/>
              <a:t>Nucmer</a:t>
            </a:r>
            <a:r>
              <a:rPr lang="en-US" dirty="0" smtClean="0"/>
              <a:t>, </a:t>
            </a:r>
            <a:r>
              <a:rPr lang="en-US" dirty="0" err="1" smtClean="0"/>
              <a:t>Gepard</a:t>
            </a:r>
            <a:r>
              <a:rPr lang="en-US" dirty="0" smtClean="0"/>
              <a:t>, </a:t>
            </a:r>
            <a:r>
              <a:rPr lang="en-US" dirty="0" err="1" smtClean="0"/>
              <a:t>etc</a:t>
            </a:r>
            <a:r>
              <a:rPr lang="en-US" dirty="0" smtClean="0"/>
              <a:t>)</a:t>
            </a:r>
            <a:endParaRPr lang="en-US" dirty="0"/>
          </a:p>
        </p:txBody>
      </p:sp>
      <p:pic>
        <p:nvPicPr>
          <p:cNvPr id="4" name="Picture 3"/>
          <p:cNvPicPr>
            <a:picLocks noChangeAspect="1"/>
          </p:cNvPicPr>
          <p:nvPr/>
        </p:nvPicPr>
        <p:blipFill>
          <a:blip r:embed="rId2"/>
          <a:stretch>
            <a:fillRect/>
          </a:stretch>
        </p:blipFill>
        <p:spPr>
          <a:xfrm>
            <a:off x="2004299" y="1621526"/>
            <a:ext cx="4886091" cy="4886091"/>
          </a:xfrm>
          <a:prstGeom prst="rect">
            <a:avLst/>
          </a:prstGeom>
        </p:spPr>
      </p:pic>
    </p:spTree>
    <p:extLst>
      <p:ext uri="{BB962C8B-B14F-4D97-AF65-F5344CB8AC3E}">
        <p14:creationId xmlns:p14="http://schemas.microsoft.com/office/powerpoint/2010/main" val="3554138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Alignment</a:t>
            </a:r>
            <a:endParaRPr lang="en-US" dirty="0"/>
          </a:p>
        </p:txBody>
      </p:sp>
      <p:sp>
        <p:nvSpPr>
          <p:cNvPr id="3" name="Content Placeholder 2"/>
          <p:cNvSpPr>
            <a:spLocks noGrp="1"/>
          </p:cNvSpPr>
          <p:nvPr>
            <p:ph idx="1"/>
          </p:nvPr>
        </p:nvSpPr>
        <p:spPr/>
        <p:txBody>
          <a:bodyPr/>
          <a:lstStyle/>
          <a:p>
            <a:r>
              <a:rPr lang="en-US" dirty="0" smtClean="0"/>
              <a:t>Dot plots</a:t>
            </a:r>
          </a:p>
        </p:txBody>
      </p:sp>
      <p:pic>
        <p:nvPicPr>
          <p:cNvPr id="4" name="Picture 3"/>
          <p:cNvPicPr>
            <a:picLocks noChangeAspect="1"/>
          </p:cNvPicPr>
          <p:nvPr/>
        </p:nvPicPr>
        <p:blipFill>
          <a:blip r:embed="rId2"/>
          <a:stretch>
            <a:fillRect/>
          </a:stretch>
        </p:blipFill>
        <p:spPr>
          <a:xfrm>
            <a:off x="642325" y="1747619"/>
            <a:ext cx="7664099" cy="4795730"/>
          </a:xfrm>
          <a:prstGeom prst="rect">
            <a:avLst/>
          </a:prstGeom>
        </p:spPr>
      </p:pic>
    </p:spTree>
    <p:extLst>
      <p:ext uri="{BB962C8B-B14F-4D97-AF65-F5344CB8AC3E}">
        <p14:creationId xmlns:p14="http://schemas.microsoft.com/office/powerpoint/2010/main" val="3953172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assemblies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What can we do to evaluate an assembly?</a:t>
            </a:r>
          </a:p>
          <a:p>
            <a:endParaRPr lang="en-US" dirty="0"/>
          </a:p>
          <a:p>
            <a:pPr lvl="1"/>
            <a:r>
              <a:rPr lang="en-US" dirty="0" smtClean="0"/>
              <a:t>Polish first (</a:t>
            </a:r>
            <a:r>
              <a:rPr lang="en-US" dirty="0" err="1" smtClean="0"/>
              <a:t>Pilon</a:t>
            </a:r>
            <a:r>
              <a:rPr lang="en-US" dirty="0" smtClean="0"/>
              <a:t>, </a:t>
            </a:r>
            <a:r>
              <a:rPr lang="en-US" dirty="0" err="1" smtClean="0"/>
              <a:t>NanoPolish</a:t>
            </a:r>
            <a:r>
              <a:rPr lang="en-US" dirty="0" smtClean="0"/>
              <a:t>, Quiver/Arrow, </a:t>
            </a:r>
            <a:r>
              <a:rPr lang="en-US" dirty="0" err="1" smtClean="0"/>
              <a:t>etc</a:t>
            </a:r>
            <a:r>
              <a:rPr lang="en-US" dirty="0" smtClean="0"/>
              <a:t>).</a:t>
            </a:r>
          </a:p>
          <a:p>
            <a:pPr lvl="1"/>
            <a:endParaRPr lang="en-US" dirty="0"/>
          </a:p>
          <a:p>
            <a:pPr lvl="1"/>
            <a:r>
              <a:rPr lang="en-US" dirty="0" smtClean="0"/>
              <a:t>Assembly </a:t>
            </a:r>
            <a:r>
              <a:rPr lang="en-US" dirty="0" smtClean="0"/>
              <a:t>statistics</a:t>
            </a:r>
          </a:p>
          <a:p>
            <a:pPr lvl="1"/>
            <a:endParaRPr lang="en-US" dirty="0"/>
          </a:p>
          <a:p>
            <a:pPr lvl="1"/>
            <a:r>
              <a:rPr lang="en-US" dirty="0"/>
              <a:t>K-</a:t>
            </a:r>
            <a:r>
              <a:rPr lang="en-US" dirty="0" err="1"/>
              <a:t>mer</a:t>
            </a:r>
            <a:r>
              <a:rPr lang="en-US" dirty="0"/>
              <a:t> statistics</a:t>
            </a:r>
          </a:p>
          <a:p>
            <a:pPr lvl="1"/>
            <a:endParaRPr lang="en-US" dirty="0" smtClean="0"/>
          </a:p>
          <a:p>
            <a:pPr lvl="1"/>
            <a:r>
              <a:rPr lang="en-US" dirty="0" smtClean="0"/>
              <a:t>Assembly graph structure</a:t>
            </a:r>
            <a:endParaRPr lang="en-US" dirty="0" smtClean="0"/>
          </a:p>
          <a:p>
            <a:pPr lvl="1"/>
            <a:endParaRPr lang="en-US" dirty="0" smtClean="0"/>
          </a:p>
          <a:p>
            <a:pPr lvl="1"/>
            <a:r>
              <a:rPr lang="en-US" dirty="0" smtClean="0"/>
              <a:t>Read alignment </a:t>
            </a:r>
            <a:r>
              <a:rPr lang="en-US" dirty="0" smtClean="0"/>
              <a:t>statistics and properties</a:t>
            </a:r>
            <a:endParaRPr lang="en-US" dirty="0" smtClean="0"/>
          </a:p>
          <a:p>
            <a:pPr lvl="1"/>
            <a:endParaRPr lang="en-US" dirty="0"/>
          </a:p>
          <a:p>
            <a:pPr lvl="1"/>
            <a:r>
              <a:rPr lang="en-US" dirty="0" smtClean="0"/>
              <a:t>Contamination assessment</a:t>
            </a:r>
          </a:p>
          <a:p>
            <a:pPr lvl="1"/>
            <a:endParaRPr lang="en-US" dirty="0"/>
          </a:p>
          <a:p>
            <a:pPr lvl="1"/>
            <a:r>
              <a:rPr lang="en-US" dirty="0" smtClean="0"/>
              <a:t>Gene space statistics</a:t>
            </a:r>
          </a:p>
          <a:p>
            <a:pPr lvl="1"/>
            <a:endParaRPr lang="en-US" dirty="0"/>
          </a:p>
          <a:p>
            <a:pPr lvl="1"/>
            <a:r>
              <a:rPr lang="en-US" dirty="0" smtClean="0"/>
              <a:t>Comparative alignment</a:t>
            </a:r>
            <a:endParaRPr lang="en-US" dirty="0"/>
          </a:p>
        </p:txBody>
      </p:sp>
    </p:spTree>
    <p:extLst>
      <p:ext uri="{BB962C8B-B14F-4D97-AF65-F5344CB8AC3E}">
        <p14:creationId xmlns:p14="http://schemas.microsoft.com/office/powerpoint/2010/main" val="1812857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Alignment</a:t>
            </a:r>
            <a:endParaRPr lang="en-US" dirty="0"/>
          </a:p>
        </p:txBody>
      </p:sp>
      <p:sp>
        <p:nvSpPr>
          <p:cNvPr id="3" name="Content Placeholder 2"/>
          <p:cNvSpPr>
            <a:spLocks noGrp="1"/>
          </p:cNvSpPr>
          <p:nvPr>
            <p:ph idx="1"/>
          </p:nvPr>
        </p:nvSpPr>
        <p:spPr/>
        <p:txBody>
          <a:bodyPr/>
          <a:lstStyle/>
          <a:p>
            <a:r>
              <a:rPr lang="en-US" dirty="0" smtClean="0"/>
              <a:t>Mauve</a:t>
            </a:r>
            <a:endParaRPr lang="en-US" dirty="0"/>
          </a:p>
        </p:txBody>
      </p:sp>
      <p:pic>
        <p:nvPicPr>
          <p:cNvPr id="4" name="Picture 3"/>
          <p:cNvPicPr>
            <a:picLocks noChangeAspect="1"/>
          </p:cNvPicPr>
          <p:nvPr/>
        </p:nvPicPr>
        <p:blipFill>
          <a:blip r:embed="rId2"/>
          <a:stretch>
            <a:fillRect/>
          </a:stretch>
        </p:blipFill>
        <p:spPr>
          <a:xfrm>
            <a:off x="1411195" y="1593894"/>
            <a:ext cx="6325895" cy="5076580"/>
          </a:xfrm>
          <a:prstGeom prst="rect">
            <a:avLst/>
          </a:prstGeom>
        </p:spPr>
      </p:pic>
    </p:spTree>
    <p:extLst>
      <p:ext uri="{BB962C8B-B14F-4D97-AF65-F5344CB8AC3E}">
        <p14:creationId xmlns:p14="http://schemas.microsoft.com/office/powerpoint/2010/main" val="647056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Improving your assembly</a:t>
            </a:r>
            <a:endParaRPr lang="en-US" dirty="0"/>
          </a:p>
        </p:txBody>
      </p:sp>
      <p:sp>
        <p:nvSpPr>
          <p:cNvPr id="6" name="Content Placeholder 5"/>
          <p:cNvSpPr>
            <a:spLocks noGrp="1"/>
          </p:cNvSpPr>
          <p:nvPr>
            <p:ph idx="1"/>
          </p:nvPr>
        </p:nvSpPr>
        <p:spPr/>
        <p:txBody>
          <a:bodyPr/>
          <a:lstStyle/>
          <a:p>
            <a:r>
              <a:rPr lang="en-US" dirty="0" smtClean="0"/>
              <a:t>Highly exploratory.</a:t>
            </a:r>
          </a:p>
          <a:p>
            <a:endParaRPr lang="en-US" dirty="0" smtClean="0"/>
          </a:p>
          <a:p>
            <a:r>
              <a:rPr lang="en-US" dirty="0" smtClean="0"/>
              <a:t>Merging the best assemblies (assembly reconciliation) has been recently shown to not necessarily improve results.</a:t>
            </a:r>
          </a:p>
          <a:p>
            <a:endParaRPr lang="en-US" dirty="0"/>
          </a:p>
          <a:p>
            <a:r>
              <a:rPr lang="en-US" dirty="0" smtClean="0"/>
              <a:t>Use the validation tools and assembly output to guide next steps.</a:t>
            </a:r>
          </a:p>
          <a:p>
            <a:pPr lvl="1"/>
            <a:r>
              <a:rPr lang="en-US" dirty="0" smtClean="0"/>
              <a:t>Is coverage low after correction and trimming?</a:t>
            </a:r>
          </a:p>
          <a:p>
            <a:pPr lvl="2"/>
            <a:r>
              <a:rPr lang="en-US" dirty="0" smtClean="0"/>
              <a:t>Change parameters to decrease minimum overlap depth</a:t>
            </a:r>
          </a:p>
          <a:p>
            <a:pPr lvl="2"/>
            <a:r>
              <a:rPr lang="en-US" dirty="0" smtClean="0"/>
              <a:t>Increase overlap error rate</a:t>
            </a:r>
          </a:p>
          <a:p>
            <a:pPr lvl="1"/>
            <a:r>
              <a:rPr lang="en-US" dirty="0" smtClean="0"/>
              <a:t>Is the assembly looking incomplete?</a:t>
            </a:r>
          </a:p>
          <a:p>
            <a:pPr lvl="2"/>
            <a:r>
              <a:rPr lang="en-US" dirty="0" smtClean="0"/>
              <a:t>Can I get more data?</a:t>
            </a:r>
          </a:p>
          <a:p>
            <a:pPr lvl="1"/>
            <a:r>
              <a:rPr lang="en-US" dirty="0" smtClean="0"/>
              <a:t>Is there contamination?</a:t>
            </a:r>
          </a:p>
          <a:p>
            <a:pPr lvl="2"/>
            <a:r>
              <a:rPr lang="en-US" dirty="0" smtClean="0"/>
              <a:t>Align and filter</a:t>
            </a:r>
          </a:p>
        </p:txBody>
      </p:sp>
    </p:spTree>
    <p:extLst>
      <p:ext uri="{BB962C8B-B14F-4D97-AF65-F5344CB8AC3E}">
        <p14:creationId xmlns:p14="http://schemas.microsoft.com/office/powerpoint/2010/main" val="3459348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Correcting an assembly</a:t>
            </a:r>
            <a:endParaRPr lang="en-US" dirty="0"/>
          </a:p>
        </p:txBody>
      </p:sp>
      <p:sp>
        <p:nvSpPr>
          <p:cNvPr id="3" name="Content Placeholder 2"/>
          <p:cNvSpPr>
            <a:spLocks noGrp="1"/>
          </p:cNvSpPr>
          <p:nvPr>
            <p:ph idx="1"/>
          </p:nvPr>
        </p:nvSpPr>
        <p:spPr/>
        <p:txBody>
          <a:bodyPr/>
          <a:lstStyle/>
          <a:p>
            <a:r>
              <a:rPr lang="en-US" dirty="0" smtClean="0"/>
              <a:t>Downstream processing assumes correct assembly</a:t>
            </a:r>
          </a:p>
          <a:p>
            <a:endParaRPr lang="en-US" dirty="0"/>
          </a:p>
          <a:p>
            <a:r>
              <a:rPr lang="en-US" dirty="0" smtClean="0"/>
              <a:t>Repeats and </a:t>
            </a:r>
            <a:r>
              <a:rPr lang="en-US" dirty="0" err="1" smtClean="0"/>
              <a:t>heterozygosity</a:t>
            </a:r>
            <a:r>
              <a:rPr lang="en-US" dirty="0" smtClean="0"/>
              <a:t> complicate assembly, however </a:t>
            </a:r>
            <a:r>
              <a:rPr lang="en-US" dirty="0" err="1" smtClean="0"/>
              <a:t>misassemblies</a:t>
            </a:r>
            <a:r>
              <a:rPr lang="en-US" dirty="0" smtClean="0"/>
              <a:t> are a primary reason for failing to improve assemblies further.</a:t>
            </a:r>
            <a:endParaRPr lang="en-US" dirty="0"/>
          </a:p>
        </p:txBody>
      </p:sp>
      <p:cxnSp>
        <p:nvCxnSpPr>
          <p:cNvPr id="5" name="Curved Connector 4"/>
          <p:cNvCxnSpPr/>
          <p:nvPr/>
        </p:nvCxnSpPr>
        <p:spPr>
          <a:xfrm>
            <a:off x="4415127" y="2857343"/>
            <a:ext cx="1723714" cy="771028"/>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7" name="Curved Connector 6"/>
          <p:cNvCxnSpPr/>
          <p:nvPr/>
        </p:nvCxnSpPr>
        <p:spPr>
          <a:xfrm>
            <a:off x="2464609" y="2857343"/>
            <a:ext cx="1572510" cy="438428"/>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9" name="Curved Connector 8"/>
          <p:cNvCxnSpPr/>
          <p:nvPr/>
        </p:nvCxnSpPr>
        <p:spPr>
          <a:xfrm>
            <a:off x="4037119" y="3295771"/>
            <a:ext cx="1466669" cy="695438"/>
          </a:xfrm>
          <a:prstGeom prst="curvedConnector3">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11" name="Curved Connector 10"/>
          <p:cNvCxnSpPr/>
          <p:nvPr/>
        </p:nvCxnSpPr>
        <p:spPr>
          <a:xfrm>
            <a:off x="1738834" y="3129470"/>
            <a:ext cx="1890037" cy="498901"/>
          </a:xfrm>
          <a:prstGeom prst="curvedConnector3">
            <a:avLst/>
          </a:prstGeom>
          <a:ln>
            <a:solidFill>
              <a:srgbClr val="3366FF"/>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70749" y="4459873"/>
            <a:ext cx="7353295" cy="369332"/>
          </a:xfrm>
          <a:prstGeom prst="rect">
            <a:avLst/>
          </a:prstGeom>
          <a:noFill/>
        </p:spPr>
        <p:txBody>
          <a:bodyPr wrap="none" rtlCol="0">
            <a:spAutoFit/>
          </a:bodyPr>
          <a:lstStyle/>
          <a:p>
            <a:r>
              <a:rPr lang="en-US" dirty="0" smtClean="0"/>
              <a:t>This </a:t>
            </a:r>
            <a:r>
              <a:rPr lang="en-US" dirty="0" err="1" smtClean="0"/>
              <a:t>misassembly</a:t>
            </a:r>
            <a:r>
              <a:rPr lang="en-US" dirty="0" smtClean="0"/>
              <a:t> prevents the </a:t>
            </a:r>
            <a:r>
              <a:rPr lang="en-US" dirty="0" err="1" smtClean="0"/>
              <a:t>contigs</a:t>
            </a:r>
            <a:r>
              <a:rPr lang="en-US" dirty="0" smtClean="0"/>
              <a:t> from being </a:t>
            </a:r>
            <a:r>
              <a:rPr lang="en-US" dirty="0" err="1" smtClean="0"/>
              <a:t>scaffolded</a:t>
            </a:r>
            <a:r>
              <a:rPr lang="en-US" dirty="0"/>
              <a:t> </a:t>
            </a:r>
            <a:r>
              <a:rPr lang="en-US" dirty="0" smtClean="0"/>
              <a:t>correctly</a:t>
            </a:r>
            <a:endParaRPr lang="en-US" dirty="0"/>
          </a:p>
        </p:txBody>
      </p:sp>
      <p:cxnSp>
        <p:nvCxnSpPr>
          <p:cNvPr id="14" name="Straight Arrow Connector 13"/>
          <p:cNvCxnSpPr>
            <a:stCxn id="12" idx="0"/>
          </p:cNvCxnSpPr>
          <p:nvPr/>
        </p:nvCxnSpPr>
        <p:spPr>
          <a:xfrm flipH="1" flipV="1">
            <a:off x="4037119" y="3295771"/>
            <a:ext cx="610278" cy="11641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5059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Correcting an assembly</a:t>
            </a:r>
            <a:endParaRPr lang="en-US" dirty="0"/>
          </a:p>
        </p:txBody>
      </p:sp>
      <p:sp>
        <p:nvSpPr>
          <p:cNvPr id="3" name="Content Placeholder 2"/>
          <p:cNvSpPr>
            <a:spLocks noGrp="1"/>
          </p:cNvSpPr>
          <p:nvPr>
            <p:ph sz="half" idx="1"/>
          </p:nvPr>
        </p:nvSpPr>
        <p:spPr/>
        <p:txBody>
          <a:bodyPr>
            <a:normAutofit/>
          </a:bodyPr>
          <a:lstStyle/>
          <a:p>
            <a:r>
              <a:rPr lang="en-US" dirty="0" smtClean="0"/>
              <a:t>Manually breaking a </a:t>
            </a:r>
            <a:r>
              <a:rPr lang="en-US" dirty="0" err="1" smtClean="0"/>
              <a:t>contig</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Programs</a:t>
            </a:r>
          </a:p>
          <a:p>
            <a:pPr lvl="1"/>
            <a:r>
              <a:rPr lang="en-US" dirty="0" err="1" smtClean="0"/>
              <a:t>Reapr</a:t>
            </a:r>
            <a:endParaRPr lang="en-US" dirty="0" smtClean="0"/>
          </a:p>
          <a:p>
            <a:pPr lvl="1"/>
            <a:r>
              <a:rPr lang="en-US" dirty="0"/>
              <a:t>[</a:t>
            </a:r>
            <a:r>
              <a:rPr lang="en-US" dirty="0" smtClean="0"/>
              <a:t>GAP5</a:t>
            </a:r>
            <a:r>
              <a:rPr lang="en-US" dirty="0"/>
              <a:t>]</a:t>
            </a:r>
            <a:endParaRPr lang="en-US" dirty="0" smtClean="0"/>
          </a:p>
          <a:p>
            <a:pPr marL="457200" lvl="1" indent="0">
              <a:buNone/>
            </a:pPr>
            <a:endParaRPr lang="en-US" dirty="0" smtClean="0"/>
          </a:p>
          <a:p>
            <a:pPr lvl="1"/>
            <a:endParaRPr lang="en-US" dirty="0"/>
          </a:p>
        </p:txBody>
      </p:sp>
      <p:sp>
        <p:nvSpPr>
          <p:cNvPr id="4" name="Content Placeholder 3"/>
          <p:cNvSpPr>
            <a:spLocks noGrp="1"/>
          </p:cNvSpPr>
          <p:nvPr>
            <p:ph sz="half" idx="2"/>
          </p:nvPr>
        </p:nvSpPr>
        <p:spPr/>
        <p:txBody>
          <a:bodyPr>
            <a:normAutofit/>
          </a:bodyPr>
          <a:lstStyle/>
          <a:p>
            <a:r>
              <a:rPr lang="en-US" dirty="0" smtClean="0"/>
              <a:t>(In a file editor)</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a:p>
          <a:p>
            <a:pPr lvl="1"/>
            <a:r>
              <a:rPr lang="en-US" dirty="0"/>
              <a:t>[</a:t>
            </a:r>
            <a:r>
              <a:rPr lang="en-US" dirty="0" err="1" smtClean="0"/>
              <a:t>QuickMerge</a:t>
            </a:r>
            <a:r>
              <a:rPr lang="en-US" dirty="0"/>
              <a:t>]</a:t>
            </a:r>
            <a:endParaRPr lang="en-US" dirty="0" smtClean="0"/>
          </a:p>
          <a:p>
            <a:pPr lvl="1"/>
            <a:r>
              <a:rPr lang="en-US" dirty="0"/>
              <a:t>[</a:t>
            </a:r>
            <a:r>
              <a:rPr lang="en-US" dirty="0" smtClean="0"/>
              <a:t>BIGMAC]</a:t>
            </a:r>
            <a:endParaRPr lang="en-US" dirty="0"/>
          </a:p>
        </p:txBody>
      </p:sp>
      <p:pic>
        <p:nvPicPr>
          <p:cNvPr id="6" name="Picture 5"/>
          <p:cNvPicPr>
            <a:picLocks noChangeAspect="1"/>
          </p:cNvPicPr>
          <p:nvPr/>
        </p:nvPicPr>
        <p:blipFill>
          <a:blip r:embed="rId2"/>
          <a:stretch>
            <a:fillRect/>
          </a:stretch>
        </p:blipFill>
        <p:spPr>
          <a:xfrm>
            <a:off x="307886" y="1997369"/>
            <a:ext cx="8503987" cy="2143567"/>
          </a:xfrm>
          <a:prstGeom prst="rect">
            <a:avLst/>
          </a:prstGeom>
        </p:spPr>
      </p:pic>
    </p:spTree>
    <p:extLst>
      <p:ext uri="{BB962C8B-B14F-4D97-AF65-F5344CB8AC3E}">
        <p14:creationId xmlns:p14="http://schemas.microsoft.com/office/powerpoint/2010/main" val="3070583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srcRect t="-11533" b="-11533"/>
          <a:stretch>
            <a:fillRect/>
          </a:stretch>
        </p:blipFill>
        <p:spPr/>
      </p:pic>
      <p:sp>
        <p:nvSpPr>
          <p:cNvPr id="2" name="Title 1"/>
          <p:cNvSpPr>
            <a:spLocks noGrp="1"/>
          </p:cNvSpPr>
          <p:nvPr>
            <p:ph type="title"/>
          </p:nvPr>
        </p:nvSpPr>
        <p:spPr/>
        <p:txBody>
          <a:bodyPr/>
          <a:lstStyle/>
          <a:p>
            <a:r>
              <a:rPr lang="en-US" dirty="0" smtClean="0"/>
              <a:t>Data exploration</a:t>
            </a:r>
            <a:endParaRPr lang="en-US" dirty="0"/>
          </a:p>
        </p:txBody>
      </p:sp>
      <p:sp>
        <p:nvSpPr>
          <p:cNvPr id="5" name="TextBox 4"/>
          <p:cNvSpPr txBox="1"/>
          <p:nvPr/>
        </p:nvSpPr>
        <p:spPr>
          <a:xfrm>
            <a:off x="1505724" y="5988697"/>
            <a:ext cx="6980697" cy="646331"/>
          </a:xfrm>
          <a:prstGeom prst="rect">
            <a:avLst/>
          </a:prstGeom>
          <a:noFill/>
        </p:spPr>
        <p:txBody>
          <a:bodyPr wrap="none" rtlCol="0">
            <a:spAutoFit/>
          </a:bodyPr>
          <a:lstStyle/>
          <a:p>
            <a:r>
              <a:rPr lang="en-US" dirty="0" smtClean="0"/>
              <a:t>Evidence of COI gene found on this </a:t>
            </a:r>
            <a:r>
              <a:rPr lang="en-US" dirty="0" err="1" smtClean="0"/>
              <a:t>contig</a:t>
            </a:r>
            <a:r>
              <a:rPr lang="en-US" dirty="0" smtClean="0"/>
              <a:t>.</a:t>
            </a:r>
          </a:p>
          <a:p>
            <a:r>
              <a:rPr lang="en-US" dirty="0" smtClean="0"/>
              <a:t>Hypothesis: This set of </a:t>
            </a:r>
            <a:r>
              <a:rPr lang="en-US" dirty="0" err="1" smtClean="0"/>
              <a:t>contigs</a:t>
            </a:r>
            <a:r>
              <a:rPr lang="en-US" dirty="0" smtClean="0"/>
              <a:t> make up the mitochondrial genome </a:t>
            </a:r>
            <a:endParaRPr lang="en-US" dirty="0"/>
          </a:p>
        </p:txBody>
      </p:sp>
      <p:cxnSp>
        <p:nvCxnSpPr>
          <p:cNvPr id="7" name="Straight Arrow Connector 6"/>
          <p:cNvCxnSpPr/>
          <p:nvPr/>
        </p:nvCxnSpPr>
        <p:spPr>
          <a:xfrm flipV="1">
            <a:off x="2880515" y="4582912"/>
            <a:ext cx="0" cy="140578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705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the best assembly</a:t>
            </a:r>
            <a:endParaRPr lang="en-US" dirty="0"/>
          </a:p>
        </p:txBody>
      </p:sp>
      <p:sp>
        <p:nvSpPr>
          <p:cNvPr id="4" name="Content Placeholder 3"/>
          <p:cNvSpPr>
            <a:spLocks noGrp="1"/>
          </p:cNvSpPr>
          <p:nvPr>
            <p:ph sz="half" idx="1"/>
          </p:nvPr>
        </p:nvSpPr>
        <p:spPr/>
        <p:txBody>
          <a:bodyPr/>
          <a:lstStyle/>
          <a:p>
            <a:r>
              <a:rPr lang="en-US" dirty="0" err="1" smtClean="0"/>
              <a:t>Illumina</a:t>
            </a:r>
            <a:endParaRPr lang="en-US" dirty="0" smtClean="0"/>
          </a:p>
          <a:p>
            <a:pPr lvl="1"/>
            <a:r>
              <a:rPr lang="en-US" dirty="0" err="1" smtClean="0"/>
              <a:t>Quast</a:t>
            </a:r>
            <a:endParaRPr lang="en-US" dirty="0" smtClean="0"/>
          </a:p>
          <a:p>
            <a:pPr lvl="1"/>
            <a:r>
              <a:rPr lang="en-US" dirty="0" err="1" smtClean="0"/>
              <a:t>Assemblathon_statistics</a:t>
            </a:r>
            <a:endParaRPr lang="en-US" dirty="0" smtClean="0"/>
          </a:p>
          <a:p>
            <a:pPr lvl="1"/>
            <a:r>
              <a:rPr lang="en-US" dirty="0" smtClean="0"/>
              <a:t>KAT</a:t>
            </a:r>
            <a:endParaRPr lang="en-US" dirty="0" smtClean="0"/>
          </a:p>
          <a:p>
            <a:pPr lvl="1"/>
            <a:r>
              <a:rPr lang="en-US" dirty="0" smtClean="0"/>
              <a:t>Bandage</a:t>
            </a:r>
            <a:endParaRPr lang="en-US" dirty="0" smtClean="0"/>
          </a:p>
          <a:p>
            <a:pPr lvl="1"/>
            <a:r>
              <a:rPr lang="en-US" dirty="0" err="1" smtClean="0"/>
              <a:t>Samtools</a:t>
            </a:r>
            <a:r>
              <a:rPr lang="en-US" dirty="0" smtClean="0"/>
              <a:t> </a:t>
            </a:r>
            <a:r>
              <a:rPr lang="en-US" dirty="0" err="1" smtClean="0"/>
              <a:t>flagstat</a:t>
            </a:r>
            <a:endParaRPr lang="en-US" dirty="0" smtClean="0"/>
          </a:p>
          <a:p>
            <a:pPr lvl="1"/>
            <a:r>
              <a:rPr lang="en-US" dirty="0" err="1" smtClean="0"/>
              <a:t>FRCBam</a:t>
            </a:r>
            <a:r>
              <a:rPr lang="en-US" dirty="0" smtClean="0"/>
              <a:t> / </a:t>
            </a:r>
            <a:r>
              <a:rPr lang="en-US" dirty="0" err="1" smtClean="0"/>
              <a:t>Reapr</a:t>
            </a:r>
            <a:endParaRPr lang="en-US" dirty="0" smtClean="0"/>
          </a:p>
          <a:p>
            <a:pPr lvl="1"/>
            <a:r>
              <a:rPr lang="en-US" dirty="0" smtClean="0"/>
              <a:t>IGV</a:t>
            </a:r>
            <a:endParaRPr lang="en-US" dirty="0" smtClean="0"/>
          </a:p>
          <a:p>
            <a:pPr lvl="1"/>
            <a:r>
              <a:rPr lang="en-US" dirty="0" err="1" smtClean="0"/>
              <a:t>Blobtools</a:t>
            </a:r>
            <a:endParaRPr lang="en-US" dirty="0" smtClean="0"/>
          </a:p>
          <a:p>
            <a:pPr lvl="1"/>
            <a:r>
              <a:rPr lang="en-US" dirty="0" smtClean="0"/>
              <a:t>Kraken</a:t>
            </a:r>
          </a:p>
          <a:p>
            <a:pPr lvl="1"/>
            <a:r>
              <a:rPr lang="en-US" dirty="0" smtClean="0"/>
              <a:t>BUSCO</a:t>
            </a:r>
          </a:p>
          <a:p>
            <a:pPr lvl="1"/>
            <a:endParaRPr lang="en-US" dirty="0" smtClean="0"/>
          </a:p>
          <a:p>
            <a:pPr lvl="1"/>
            <a:endParaRPr lang="en-US" dirty="0"/>
          </a:p>
        </p:txBody>
      </p:sp>
      <p:sp>
        <p:nvSpPr>
          <p:cNvPr id="5" name="Content Placeholder 4"/>
          <p:cNvSpPr>
            <a:spLocks noGrp="1"/>
          </p:cNvSpPr>
          <p:nvPr>
            <p:ph sz="half" idx="2"/>
          </p:nvPr>
        </p:nvSpPr>
        <p:spPr/>
        <p:txBody>
          <a:bodyPr/>
          <a:lstStyle/>
          <a:p>
            <a:r>
              <a:rPr lang="en-US" dirty="0" err="1" smtClean="0"/>
              <a:t>PacBio</a:t>
            </a:r>
            <a:r>
              <a:rPr lang="en-US" dirty="0" smtClean="0"/>
              <a:t> / </a:t>
            </a:r>
            <a:r>
              <a:rPr lang="en-US" dirty="0" err="1" smtClean="0"/>
              <a:t>Nanopore</a:t>
            </a:r>
            <a:endParaRPr lang="en-US" dirty="0" smtClean="0"/>
          </a:p>
          <a:p>
            <a:pPr lvl="1"/>
            <a:r>
              <a:rPr lang="en-US" dirty="0" err="1" smtClean="0"/>
              <a:t>Quast</a:t>
            </a:r>
            <a:endParaRPr lang="en-US" dirty="0" smtClean="0"/>
          </a:p>
          <a:p>
            <a:pPr lvl="1"/>
            <a:r>
              <a:rPr lang="en-US" dirty="0" err="1" smtClean="0"/>
              <a:t>Assemblathon_statistics</a:t>
            </a:r>
            <a:endParaRPr lang="en-US" dirty="0" smtClean="0"/>
          </a:p>
          <a:p>
            <a:pPr lvl="1"/>
            <a:endParaRPr lang="en-US" dirty="0" smtClean="0"/>
          </a:p>
          <a:p>
            <a:pPr lvl="1"/>
            <a:r>
              <a:rPr lang="en-US" dirty="0" smtClean="0"/>
              <a:t>Bandage</a:t>
            </a:r>
            <a:endParaRPr lang="en-US" dirty="0" smtClean="0"/>
          </a:p>
          <a:p>
            <a:pPr lvl="1"/>
            <a:r>
              <a:rPr lang="en-US" dirty="0" err="1" smtClean="0"/>
              <a:t>Samtools</a:t>
            </a:r>
            <a:r>
              <a:rPr lang="en-US" dirty="0" smtClean="0"/>
              <a:t> </a:t>
            </a:r>
            <a:r>
              <a:rPr lang="en-US" dirty="0" err="1" smtClean="0"/>
              <a:t>flagstat</a:t>
            </a:r>
            <a:endParaRPr lang="en-US" dirty="0" smtClean="0"/>
          </a:p>
          <a:p>
            <a:pPr lvl="1"/>
            <a:r>
              <a:rPr lang="en-US" dirty="0" smtClean="0"/>
              <a:t>(Bridge Mapper</a:t>
            </a:r>
            <a:r>
              <a:rPr lang="en-US" dirty="0" smtClean="0"/>
              <a:t>)</a:t>
            </a:r>
          </a:p>
          <a:p>
            <a:pPr lvl="1"/>
            <a:r>
              <a:rPr lang="en-US" dirty="0" smtClean="0"/>
              <a:t>IGV</a:t>
            </a:r>
            <a:endParaRPr lang="en-US" dirty="0"/>
          </a:p>
          <a:p>
            <a:pPr lvl="1"/>
            <a:r>
              <a:rPr lang="en-US" dirty="0" err="1" smtClean="0"/>
              <a:t>Blobtools</a:t>
            </a:r>
            <a:endParaRPr lang="en-US" dirty="0" smtClean="0"/>
          </a:p>
          <a:p>
            <a:pPr lvl="1"/>
            <a:r>
              <a:rPr lang="en-US" dirty="0" smtClean="0"/>
              <a:t>Kraken</a:t>
            </a:r>
          </a:p>
          <a:p>
            <a:pPr lvl="1"/>
            <a:r>
              <a:rPr lang="en-US" dirty="0" smtClean="0"/>
              <a:t>BUSCO</a:t>
            </a:r>
            <a:endParaRPr lang="en-US" dirty="0"/>
          </a:p>
        </p:txBody>
      </p:sp>
    </p:spTree>
    <p:extLst>
      <p:ext uri="{BB962C8B-B14F-4D97-AF65-F5344CB8AC3E}">
        <p14:creationId xmlns:p14="http://schemas.microsoft.com/office/powerpoint/2010/main" val="13894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assembly statistics</a:t>
            </a:r>
            <a:endParaRPr lang="en-US" dirty="0"/>
          </a:p>
        </p:txBody>
      </p:sp>
      <p:sp>
        <p:nvSpPr>
          <p:cNvPr id="3" name="Content Placeholder 2"/>
          <p:cNvSpPr>
            <a:spLocks noGrp="1"/>
          </p:cNvSpPr>
          <p:nvPr>
            <p:ph idx="1"/>
          </p:nvPr>
        </p:nvSpPr>
        <p:spPr>
          <a:xfrm>
            <a:off x="307886" y="1173870"/>
            <a:ext cx="8543861" cy="5684130"/>
          </a:xfrm>
        </p:spPr>
        <p:txBody>
          <a:bodyPr>
            <a:normAutofit fontScale="55000" lnSpcReduction="20000"/>
          </a:bodyPr>
          <a:lstStyle/>
          <a:p>
            <a:pPr marL="0" indent="0">
              <a:buNone/>
            </a:pPr>
            <a:r>
              <a:rPr lang="en-US" dirty="0">
                <a:latin typeface="Courier"/>
                <a:cs typeface="Courier"/>
              </a:rPr>
              <a:t> </a:t>
            </a:r>
            <a:r>
              <a:rPr lang="en-US" dirty="0" smtClean="0">
                <a:latin typeface="Courier"/>
                <a:cs typeface="Courier"/>
              </a:rPr>
              <a:t>               Percentage </a:t>
            </a:r>
            <a:r>
              <a:rPr lang="en-US" dirty="0">
                <a:latin typeface="Courier"/>
                <a:cs typeface="Courier"/>
              </a:rPr>
              <a:t>of assembly in </a:t>
            </a:r>
            <a:r>
              <a:rPr lang="en-US" dirty="0" err="1">
                <a:latin typeface="Courier"/>
                <a:cs typeface="Courier"/>
              </a:rPr>
              <a:t>scaffolded</a:t>
            </a:r>
            <a:r>
              <a:rPr lang="en-US" dirty="0">
                <a:latin typeface="Courier"/>
                <a:cs typeface="Courier"/>
              </a:rPr>
              <a:t> </a:t>
            </a:r>
            <a:r>
              <a:rPr lang="en-US" dirty="0" err="1">
                <a:latin typeface="Courier"/>
                <a:cs typeface="Courier"/>
              </a:rPr>
              <a:t>contigs</a:t>
            </a:r>
            <a:r>
              <a:rPr lang="en-US" dirty="0">
                <a:latin typeface="Courier"/>
                <a:cs typeface="Courier"/>
              </a:rPr>
              <a:t>       4.2%</a:t>
            </a:r>
          </a:p>
          <a:p>
            <a:pPr marL="0" indent="0">
              <a:buNone/>
            </a:pPr>
            <a:r>
              <a:rPr lang="en-US" dirty="0">
                <a:latin typeface="Courier"/>
                <a:cs typeface="Courier"/>
              </a:rPr>
              <a:t>              Percentage of assembly in </a:t>
            </a:r>
            <a:r>
              <a:rPr lang="en-US" dirty="0" err="1">
                <a:latin typeface="Courier"/>
                <a:cs typeface="Courier"/>
              </a:rPr>
              <a:t>unscaffolded</a:t>
            </a:r>
            <a:r>
              <a:rPr lang="en-US" dirty="0">
                <a:latin typeface="Courier"/>
                <a:cs typeface="Courier"/>
              </a:rPr>
              <a:t> </a:t>
            </a:r>
            <a:r>
              <a:rPr lang="en-US" dirty="0" err="1">
                <a:latin typeface="Courier"/>
                <a:cs typeface="Courier"/>
              </a:rPr>
              <a:t>contigs</a:t>
            </a:r>
            <a:r>
              <a:rPr lang="en-US" dirty="0">
                <a:latin typeface="Courier"/>
                <a:cs typeface="Courier"/>
              </a:rPr>
              <a:t>      95.8%</a:t>
            </a:r>
          </a:p>
          <a:p>
            <a:pPr marL="0" indent="0">
              <a:buNone/>
            </a:pPr>
            <a:r>
              <a:rPr lang="en-US" dirty="0">
                <a:latin typeface="Courier"/>
                <a:cs typeface="Courier"/>
              </a:rPr>
              <a:t>                      Average number of </a:t>
            </a:r>
            <a:r>
              <a:rPr lang="en-US" dirty="0" err="1">
                <a:latin typeface="Courier"/>
                <a:cs typeface="Courier"/>
              </a:rPr>
              <a:t>contigs</a:t>
            </a:r>
            <a:r>
              <a:rPr lang="en-US" dirty="0">
                <a:latin typeface="Courier"/>
                <a:cs typeface="Courier"/>
              </a:rPr>
              <a:t> per scaffold        1.0</a:t>
            </a:r>
          </a:p>
          <a:p>
            <a:pPr marL="0" indent="0">
              <a:buNone/>
            </a:pPr>
            <a:r>
              <a:rPr lang="en-US" dirty="0">
                <a:latin typeface="Courier"/>
                <a:cs typeface="Courier"/>
              </a:rPr>
              <a:t>Average length of break (&gt;25 Ns) between </a:t>
            </a:r>
            <a:r>
              <a:rPr lang="en-US" dirty="0" err="1">
                <a:latin typeface="Courier"/>
                <a:cs typeface="Courier"/>
              </a:rPr>
              <a:t>contigs</a:t>
            </a:r>
            <a:r>
              <a:rPr lang="en-US" dirty="0">
                <a:latin typeface="Courier"/>
                <a:cs typeface="Courier"/>
              </a:rPr>
              <a:t> in scaffold        191</a:t>
            </a:r>
          </a:p>
          <a:p>
            <a:pPr marL="0" indent="0">
              <a:buNone/>
            </a:pPr>
            <a:endParaRPr lang="en-US" dirty="0">
              <a:latin typeface="Courier"/>
              <a:cs typeface="Courier"/>
            </a:endParaRPr>
          </a:p>
          <a:p>
            <a:pPr marL="0" indent="0">
              <a:buNone/>
            </a:pPr>
            <a:r>
              <a:rPr lang="en-US" dirty="0">
                <a:latin typeface="Courier"/>
                <a:cs typeface="Courier"/>
              </a:rPr>
              <a:t>                                           Number of </a:t>
            </a:r>
            <a:r>
              <a:rPr lang="en-US" dirty="0" err="1">
                <a:latin typeface="Courier"/>
                <a:cs typeface="Courier"/>
              </a:rPr>
              <a:t>contigs</a:t>
            </a:r>
            <a:r>
              <a:rPr lang="en-US" dirty="0">
                <a:latin typeface="Courier"/>
                <a:cs typeface="Courier"/>
              </a:rPr>
              <a:t>       9082</a:t>
            </a:r>
          </a:p>
          <a:p>
            <a:pPr marL="0" indent="0">
              <a:buNone/>
            </a:pPr>
            <a:r>
              <a:rPr lang="en-US" dirty="0">
                <a:latin typeface="Courier"/>
                <a:cs typeface="Courier"/>
              </a:rPr>
              <a:t>                              Number of </a:t>
            </a:r>
            <a:r>
              <a:rPr lang="en-US" dirty="0" err="1">
                <a:latin typeface="Courier"/>
                <a:cs typeface="Courier"/>
              </a:rPr>
              <a:t>contigs</a:t>
            </a:r>
            <a:r>
              <a:rPr lang="en-US" dirty="0">
                <a:latin typeface="Courier"/>
                <a:cs typeface="Courier"/>
              </a:rPr>
              <a:t> in scaffolds         72</a:t>
            </a:r>
          </a:p>
          <a:p>
            <a:pPr marL="0" indent="0">
              <a:buNone/>
            </a:pPr>
            <a:r>
              <a:rPr lang="en-US" dirty="0">
                <a:latin typeface="Courier"/>
                <a:cs typeface="Courier"/>
              </a:rPr>
              <a:t>                          Number of </a:t>
            </a:r>
            <a:r>
              <a:rPr lang="en-US" dirty="0" err="1">
                <a:latin typeface="Courier"/>
                <a:cs typeface="Courier"/>
              </a:rPr>
              <a:t>contigs</a:t>
            </a:r>
            <a:r>
              <a:rPr lang="en-US" dirty="0">
                <a:latin typeface="Courier"/>
                <a:cs typeface="Courier"/>
              </a:rPr>
              <a:t> not in scaffolds       9010</a:t>
            </a:r>
          </a:p>
          <a:p>
            <a:pPr marL="0" indent="0">
              <a:buNone/>
            </a:pPr>
            <a:r>
              <a:rPr lang="en-US" dirty="0">
                <a:latin typeface="Courier"/>
                <a:cs typeface="Courier"/>
              </a:rPr>
              <a:t>                                       Total size of </a:t>
            </a:r>
            <a:r>
              <a:rPr lang="en-US" dirty="0" err="1">
                <a:latin typeface="Courier"/>
                <a:cs typeface="Courier"/>
              </a:rPr>
              <a:t>contigs</a:t>
            </a:r>
            <a:r>
              <a:rPr lang="en-US" dirty="0">
                <a:latin typeface="Courier"/>
                <a:cs typeface="Courier"/>
              </a:rPr>
              <a:t>   22857451</a:t>
            </a:r>
          </a:p>
          <a:p>
            <a:pPr marL="0" indent="0">
              <a:buNone/>
            </a:pPr>
            <a:r>
              <a:rPr lang="en-US" dirty="0">
                <a:latin typeface="Courier"/>
                <a:cs typeface="Courier"/>
              </a:rPr>
              <a:t>                                              Longest </a:t>
            </a:r>
            <a:r>
              <a:rPr lang="en-US" dirty="0" err="1">
                <a:latin typeface="Courier"/>
                <a:cs typeface="Courier"/>
              </a:rPr>
              <a:t>contig</a:t>
            </a:r>
            <a:r>
              <a:rPr lang="en-US" dirty="0">
                <a:latin typeface="Courier"/>
                <a:cs typeface="Courier"/>
              </a:rPr>
              <a:t>     621740</a:t>
            </a:r>
          </a:p>
          <a:p>
            <a:pPr marL="0" indent="0">
              <a:buNone/>
            </a:pPr>
            <a:r>
              <a:rPr lang="fr-FR" dirty="0">
                <a:latin typeface="Courier"/>
                <a:cs typeface="Courier"/>
              </a:rPr>
              <a:t>                                             </a:t>
            </a:r>
            <a:r>
              <a:rPr lang="fr-FR" dirty="0" err="1">
                <a:latin typeface="Courier"/>
                <a:cs typeface="Courier"/>
              </a:rPr>
              <a:t>Shortest</a:t>
            </a:r>
            <a:r>
              <a:rPr lang="fr-FR" dirty="0">
                <a:latin typeface="Courier"/>
                <a:cs typeface="Courier"/>
              </a:rPr>
              <a:t> contig         56</a:t>
            </a:r>
          </a:p>
          <a:p>
            <a:pPr marL="0" indent="0">
              <a:buNone/>
            </a:pPr>
            <a:r>
              <a:rPr lang="en-US" dirty="0">
                <a:latin typeface="Courier"/>
                <a:cs typeface="Courier"/>
              </a:rPr>
              <a:t>                                   Number of </a:t>
            </a:r>
            <a:r>
              <a:rPr lang="en-US" dirty="0" err="1">
                <a:latin typeface="Courier"/>
                <a:cs typeface="Courier"/>
              </a:rPr>
              <a:t>contigs</a:t>
            </a:r>
            <a:r>
              <a:rPr lang="en-US" dirty="0">
                <a:latin typeface="Courier"/>
                <a:cs typeface="Courier"/>
              </a:rPr>
              <a:t> &gt; 1K </a:t>
            </a:r>
            <a:r>
              <a:rPr lang="en-US" dirty="0" err="1">
                <a:latin typeface="Courier"/>
                <a:cs typeface="Courier"/>
              </a:rPr>
              <a:t>nt</a:t>
            </a:r>
            <a:r>
              <a:rPr lang="en-US" dirty="0">
                <a:latin typeface="Courier"/>
                <a:cs typeface="Courier"/>
              </a:rPr>
              <a:t>       2527  27.8%</a:t>
            </a:r>
          </a:p>
          <a:p>
            <a:pPr marL="0" indent="0">
              <a:buNone/>
            </a:pPr>
            <a:r>
              <a:rPr lang="en-US" dirty="0">
                <a:latin typeface="Courier"/>
                <a:cs typeface="Courier"/>
              </a:rPr>
              <a:t>                                  Number of </a:t>
            </a:r>
            <a:r>
              <a:rPr lang="en-US" dirty="0" err="1">
                <a:latin typeface="Courier"/>
                <a:cs typeface="Courier"/>
              </a:rPr>
              <a:t>contigs</a:t>
            </a:r>
            <a:r>
              <a:rPr lang="en-US" dirty="0">
                <a:latin typeface="Courier"/>
                <a:cs typeface="Courier"/>
              </a:rPr>
              <a:t> &gt; 10K </a:t>
            </a:r>
            <a:r>
              <a:rPr lang="en-US" dirty="0" err="1">
                <a:latin typeface="Courier"/>
                <a:cs typeface="Courier"/>
              </a:rPr>
              <a:t>nt</a:t>
            </a:r>
            <a:r>
              <a:rPr lang="en-US" dirty="0">
                <a:latin typeface="Courier"/>
                <a:cs typeface="Courier"/>
              </a:rPr>
              <a:t>        329   3.6%</a:t>
            </a:r>
          </a:p>
          <a:p>
            <a:pPr marL="0" indent="0">
              <a:buNone/>
            </a:pPr>
            <a:r>
              <a:rPr lang="en-US" dirty="0">
                <a:latin typeface="Courier"/>
                <a:cs typeface="Courier"/>
              </a:rPr>
              <a:t>                                 Number of </a:t>
            </a:r>
            <a:r>
              <a:rPr lang="en-US" dirty="0" err="1">
                <a:latin typeface="Courier"/>
                <a:cs typeface="Courier"/>
              </a:rPr>
              <a:t>contigs</a:t>
            </a:r>
            <a:r>
              <a:rPr lang="en-US" dirty="0">
                <a:latin typeface="Courier"/>
                <a:cs typeface="Courier"/>
              </a:rPr>
              <a:t> &gt; 100K </a:t>
            </a:r>
            <a:r>
              <a:rPr lang="en-US" dirty="0" err="1">
                <a:latin typeface="Courier"/>
                <a:cs typeface="Courier"/>
              </a:rPr>
              <a:t>nt</a:t>
            </a:r>
            <a:r>
              <a:rPr lang="en-US" dirty="0">
                <a:latin typeface="Courier"/>
                <a:cs typeface="Courier"/>
              </a:rPr>
              <a:t>         34   0.4%</a:t>
            </a:r>
          </a:p>
          <a:p>
            <a:pPr marL="0" indent="0">
              <a:buNone/>
            </a:pPr>
            <a:r>
              <a:rPr lang="en-US" dirty="0">
                <a:latin typeface="Courier"/>
                <a:cs typeface="Courier"/>
              </a:rPr>
              <a:t>                                   Number of </a:t>
            </a:r>
            <a:r>
              <a:rPr lang="en-US" dirty="0" err="1">
                <a:latin typeface="Courier"/>
                <a:cs typeface="Courier"/>
              </a:rPr>
              <a:t>contigs</a:t>
            </a:r>
            <a:r>
              <a:rPr lang="en-US" dirty="0">
                <a:latin typeface="Courier"/>
                <a:cs typeface="Courier"/>
              </a:rPr>
              <a:t> &gt; 1M </a:t>
            </a:r>
            <a:r>
              <a:rPr lang="en-US" dirty="0" err="1">
                <a:latin typeface="Courier"/>
                <a:cs typeface="Courier"/>
              </a:rPr>
              <a:t>nt</a:t>
            </a:r>
            <a:r>
              <a:rPr lang="en-US" dirty="0">
                <a:latin typeface="Courier"/>
                <a:cs typeface="Courier"/>
              </a:rPr>
              <a:t>          0   0.0%</a:t>
            </a:r>
          </a:p>
          <a:p>
            <a:pPr marL="0" indent="0">
              <a:buNone/>
            </a:pPr>
            <a:r>
              <a:rPr lang="en-US" dirty="0">
                <a:latin typeface="Courier"/>
                <a:cs typeface="Courier"/>
              </a:rPr>
              <a:t>                                  Number of </a:t>
            </a:r>
            <a:r>
              <a:rPr lang="en-US" dirty="0" err="1">
                <a:latin typeface="Courier"/>
                <a:cs typeface="Courier"/>
              </a:rPr>
              <a:t>contigs</a:t>
            </a:r>
            <a:r>
              <a:rPr lang="en-US" dirty="0">
                <a:latin typeface="Courier"/>
                <a:cs typeface="Courier"/>
              </a:rPr>
              <a:t> &gt; 10M </a:t>
            </a:r>
            <a:r>
              <a:rPr lang="en-US" dirty="0" err="1">
                <a:latin typeface="Courier"/>
                <a:cs typeface="Courier"/>
              </a:rPr>
              <a:t>nt</a:t>
            </a:r>
            <a:r>
              <a:rPr lang="en-US" dirty="0">
                <a:latin typeface="Courier"/>
                <a:cs typeface="Courier"/>
              </a:rPr>
              <a:t>          0   0.0%</a:t>
            </a:r>
          </a:p>
          <a:p>
            <a:pPr marL="0" indent="0">
              <a:buNone/>
            </a:pPr>
            <a:r>
              <a:rPr lang="en-US" dirty="0">
                <a:latin typeface="Courier"/>
                <a:cs typeface="Courier"/>
              </a:rPr>
              <a:t>                                            Mean </a:t>
            </a:r>
            <a:r>
              <a:rPr lang="en-US" dirty="0" err="1">
                <a:latin typeface="Courier"/>
                <a:cs typeface="Courier"/>
              </a:rPr>
              <a:t>contig</a:t>
            </a:r>
            <a:r>
              <a:rPr lang="en-US" dirty="0">
                <a:latin typeface="Courier"/>
                <a:cs typeface="Courier"/>
              </a:rPr>
              <a:t> size       2517</a:t>
            </a:r>
          </a:p>
          <a:p>
            <a:pPr marL="0" indent="0">
              <a:buNone/>
            </a:pPr>
            <a:r>
              <a:rPr lang="en-US" dirty="0">
                <a:latin typeface="Courier"/>
                <a:cs typeface="Courier"/>
              </a:rPr>
              <a:t>                                          Median </a:t>
            </a:r>
            <a:r>
              <a:rPr lang="en-US" dirty="0" err="1">
                <a:latin typeface="Courier"/>
                <a:cs typeface="Courier"/>
              </a:rPr>
              <a:t>contig</a:t>
            </a:r>
            <a:r>
              <a:rPr lang="en-US" dirty="0">
                <a:latin typeface="Courier"/>
                <a:cs typeface="Courier"/>
              </a:rPr>
              <a:t> size        571</a:t>
            </a:r>
          </a:p>
          <a:p>
            <a:pPr marL="0" indent="0">
              <a:buNone/>
            </a:pPr>
            <a:r>
              <a:rPr lang="en-US" dirty="0">
                <a:latin typeface="Courier"/>
                <a:cs typeface="Courier"/>
              </a:rPr>
              <a:t>                                           N50 </a:t>
            </a:r>
            <a:r>
              <a:rPr lang="en-US" dirty="0" err="1">
                <a:latin typeface="Courier"/>
                <a:cs typeface="Courier"/>
              </a:rPr>
              <a:t>contig</a:t>
            </a:r>
            <a:r>
              <a:rPr lang="en-US" dirty="0">
                <a:latin typeface="Courier"/>
                <a:cs typeface="Courier"/>
              </a:rPr>
              <a:t> length      25795</a:t>
            </a:r>
          </a:p>
          <a:p>
            <a:pPr marL="0" indent="0">
              <a:buNone/>
            </a:pPr>
            <a:r>
              <a:rPr lang="en-US" dirty="0">
                <a:latin typeface="Courier"/>
                <a:cs typeface="Courier"/>
              </a:rPr>
              <a:t>                                            L50 </a:t>
            </a:r>
            <a:r>
              <a:rPr lang="en-US" dirty="0" err="1">
                <a:latin typeface="Courier"/>
                <a:cs typeface="Courier"/>
              </a:rPr>
              <a:t>contig</a:t>
            </a:r>
            <a:r>
              <a:rPr lang="en-US" dirty="0">
                <a:latin typeface="Courier"/>
                <a:cs typeface="Courier"/>
              </a:rPr>
              <a:t> count        158</a:t>
            </a:r>
          </a:p>
          <a:p>
            <a:pPr marL="0" indent="0">
              <a:buNone/>
            </a:pPr>
            <a:r>
              <a:rPr lang="en-US" dirty="0">
                <a:latin typeface="Courier"/>
                <a:cs typeface="Courier"/>
              </a:rPr>
              <a:t>                                          NG50 </a:t>
            </a:r>
            <a:r>
              <a:rPr lang="en-US" dirty="0" err="1">
                <a:latin typeface="Courier"/>
                <a:cs typeface="Courier"/>
              </a:rPr>
              <a:t>contig</a:t>
            </a:r>
            <a:r>
              <a:rPr lang="en-US" dirty="0">
                <a:latin typeface="Courier"/>
                <a:cs typeface="Courier"/>
              </a:rPr>
              <a:t> length     188047</a:t>
            </a:r>
          </a:p>
          <a:p>
            <a:pPr marL="0" indent="0">
              <a:buNone/>
            </a:pPr>
            <a:r>
              <a:rPr lang="en-US" dirty="0">
                <a:latin typeface="Courier"/>
                <a:cs typeface="Courier"/>
              </a:rPr>
              <a:t>                                           LG50 </a:t>
            </a:r>
            <a:r>
              <a:rPr lang="en-US" dirty="0" err="1">
                <a:latin typeface="Courier"/>
                <a:cs typeface="Courier"/>
              </a:rPr>
              <a:t>contig</a:t>
            </a:r>
            <a:r>
              <a:rPr lang="en-US" dirty="0">
                <a:latin typeface="Courier"/>
                <a:cs typeface="Courier"/>
              </a:rPr>
              <a:t> count          8</a:t>
            </a:r>
          </a:p>
          <a:p>
            <a:pPr marL="0" indent="0">
              <a:buNone/>
            </a:pPr>
            <a:r>
              <a:rPr lang="en-US" dirty="0">
                <a:latin typeface="Courier"/>
                <a:cs typeface="Courier"/>
              </a:rPr>
              <a:t>                  N50 </a:t>
            </a:r>
            <a:r>
              <a:rPr lang="en-US" dirty="0" err="1">
                <a:latin typeface="Courier"/>
                <a:cs typeface="Courier"/>
              </a:rPr>
              <a:t>contig</a:t>
            </a:r>
            <a:r>
              <a:rPr lang="en-US" dirty="0">
                <a:latin typeface="Courier"/>
                <a:cs typeface="Courier"/>
              </a:rPr>
              <a:t> - NG50 </a:t>
            </a:r>
            <a:r>
              <a:rPr lang="en-US" dirty="0" err="1">
                <a:latin typeface="Courier"/>
                <a:cs typeface="Courier"/>
              </a:rPr>
              <a:t>contig</a:t>
            </a:r>
            <a:r>
              <a:rPr lang="en-US" dirty="0">
                <a:latin typeface="Courier"/>
                <a:cs typeface="Courier"/>
              </a:rPr>
              <a:t> length difference     162252</a:t>
            </a:r>
          </a:p>
          <a:p>
            <a:pPr marL="0" indent="0">
              <a:buNone/>
            </a:pPr>
            <a:r>
              <a:rPr lang="es-ES_tradnl" dirty="0">
                <a:latin typeface="Courier"/>
                <a:cs typeface="Courier"/>
              </a:rPr>
              <a:t>                                                   </a:t>
            </a:r>
            <a:r>
              <a:rPr lang="es-ES_tradnl" dirty="0" err="1">
                <a:latin typeface="Courier"/>
                <a:cs typeface="Courier"/>
              </a:rPr>
              <a:t>contig</a:t>
            </a:r>
            <a:r>
              <a:rPr lang="es-ES_tradnl" dirty="0">
                <a:latin typeface="Courier"/>
                <a:cs typeface="Courier"/>
              </a:rPr>
              <a:t> %A      28.57</a:t>
            </a:r>
          </a:p>
          <a:p>
            <a:pPr marL="0" indent="0">
              <a:buNone/>
            </a:pPr>
            <a:r>
              <a:rPr lang="es-ES_tradnl" dirty="0">
                <a:latin typeface="Courier"/>
                <a:cs typeface="Courier"/>
              </a:rPr>
              <a:t>                                                   </a:t>
            </a:r>
            <a:r>
              <a:rPr lang="es-ES_tradnl" dirty="0" err="1">
                <a:latin typeface="Courier"/>
                <a:cs typeface="Courier"/>
              </a:rPr>
              <a:t>contig</a:t>
            </a:r>
            <a:r>
              <a:rPr lang="es-ES_tradnl" dirty="0">
                <a:latin typeface="Courier"/>
                <a:cs typeface="Courier"/>
              </a:rPr>
              <a:t> %C      21.46</a:t>
            </a:r>
          </a:p>
          <a:p>
            <a:pPr marL="0" indent="0">
              <a:buNone/>
            </a:pPr>
            <a:r>
              <a:rPr lang="es-ES_tradnl" dirty="0">
                <a:latin typeface="Courier"/>
                <a:cs typeface="Courier"/>
              </a:rPr>
              <a:t>                                                   </a:t>
            </a:r>
            <a:r>
              <a:rPr lang="es-ES_tradnl" dirty="0" err="1">
                <a:latin typeface="Courier"/>
                <a:cs typeface="Courier"/>
              </a:rPr>
              <a:t>contig</a:t>
            </a:r>
            <a:r>
              <a:rPr lang="es-ES_tradnl" dirty="0">
                <a:latin typeface="Courier"/>
                <a:cs typeface="Courier"/>
              </a:rPr>
              <a:t> %G      21.39</a:t>
            </a:r>
          </a:p>
          <a:p>
            <a:pPr marL="0" indent="0">
              <a:buNone/>
            </a:pPr>
            <a:r>
              <a:rPr lang="es-ES_tradnl" dirty="0">
                <a:latin typeface="Courier"/>
                <a:cs typeface="Courier"/>
              </a:rPr>
              <a:t>                                                   </a:t>
            </a:r>
            <a:r>
              <a:rPr lang="es-ES_tradnl" dirty="0" err="1">
                <a:latin typeface="Courier"/>
                <a:cs typeface="Courier"/>
              </a:rPr>
              <a:t>contig</a:t>
            </a:r>
            <a:r>
              <a:rPr lang="es-ES_tradnl" dirty="0">
                <a:latin typeface="Courier"/>
                <a:cs typeface="Courier"/>
              </a:rPr>
              <a:t> %T      28.58</a:t>
            </a:r>
          </a:p>
          <a:p>
            <a:pPr marL="0" indent="0">
              <a:buNone/>
            </a:pPr>
            <a:r>
              <a:rPr lang="es-ES_tradnl" dirty="0">
                <a:latin typeface="Courier"/>
                <a:cs typeface="Courier"/>
              </a:rPr>
              <a:t>                                                   </a:t>
            </a:r>
            <a:r>
              <a:rPr lang="es-ES_tradnl" dirty="0" err="1">
                <a:latin typeface="Courier"/>
                <a:cs typeface="Courier"/>
              </a:rPr>
              <a:t>contig</a:t>
            </a:r>
            <a:r>
              <a:rPr lang="es-ES_tradnl" dirty="0">
                <a:latin typeface="Courier"/>
                <a:cs typeface="Courier"/>
              </a:rPr>
              <a:t> %N       0.01</a:t>
            </a:r>
          </a:p>
          <a:p>
            <a:pPr marL="0" indent="0">
              <a:buNone/>
            </a:pPr>
            <a:r>
              <a:rPr lang="es-ES_tradnl" dirty="0">
                <a:latin typeface="Courier"/>
                <a:cs typeface="Courier"/>
              </a:rPr>
              <a:t>                                           </a:t>
            </a:r>
            <a:r>
              <a:rPr lang="es-ES_tradnl" dirty="0" err="1">
                <a:latin typeface="Courier"/>
                <a:cs typeface="Courier"/>
              </a:rPr>
              <a:t>contig</a:t>
            </a:r>
            <a:r>
              <a:rPr lang="es-ES_tradnl" dirty="0">
                <a:latin typeface="Courier"/>
                <a:cs typeface="Courier"/>
              </a:rPr>
              <a:t> %non-ACGTN       0.00</a:t>
            </a:r>
          </a:p>
          <a:p>
            <a:pPr marL="0" indent="0">
              <a:buNone/>
            </a:pPr>
            <a:r>
              <a:rPr lang="en-US" dirty="0">
                <a:latin typeface="Courier"/>
                <a:cs typeface="Courier"/>
              </a:rPr>
              <a:t>                               Number of </a:t>
            </a:r>
            <a:r>
              <a:rPr lang="en-US" dirty="0" err="1">
                <a:latin typeface="Courier"/>
                <a:cs typeface="Courier"/>
              </a:rPr>
              <a:t>contig</a:t>
            </a:r>
            <a:r>
              <a:rPr lang="en-US" dirty="0">
                <a:latin typeface="Courier"/>
                <a:cs typeface="Courier"/>
              </a:rPr>
              <a:t> non-ACGTN </a:t>
            </a:r>
            <a:r>
              <a:rPr lang="en-US" dirty="0" err="1">
                <a:latin typeface="Courier"/>
                <a:cs typeface="Courier"/>
              </a:rPr>
              <a:t>nt</a:t>
            </a:r>
            <a:r>
              <a:rPr lang="en-US" dirty="0">
                <a:latin typeface="Courier"/>
                <a:cs typeface="Courier"/>
              </a:rPr>
              <a:t>          0</a:t>
            </a:r>
          </a:p>
        </p:txBody>
      </p:sp>
    </p:spTree>
    <p:extLst>
      <p:ext uri="{BB962C8B-B14F-4D97-AF65-F5344CB8AC3E}">
        <p14:creationId xmlns:p14="http://schemas.microsoft.com/office/powerpoint/2010/main" val="16703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assembly statistics</a:t>
            </a:r>
            <a:endParaRPr lang="en-US" dirty="0"/>
          </a:p>
        </p:txBody>
      </p:sp>
      <p:sp>
        <p:nvSpPr>
          <p:cNvPr id="3" name="Content Placeholder 2"/>
          <p:cNvSpPr>
            <a:spLocks noGrp="1"/>
          </p:cNvSpPr>
          <p:nvPr>
            <p:ph idx="1"/>
          </p:nvPr>
        </p:nvSpPr>
        <p:spPr>
          <a:xfrm>
            <a:off x="307884" y="1173870"/>
            <a:ext cx="8836115" cy="4952293"/>
          </a:xfrm>
        </p:spPr>
        <p:txBody>
          <a:bodyPr>
            <a:normAutofit/>
          </a:bodyPr>
          <a:lstStyle/>
          <a:p>
            <a:pPr marL="0" indent="0">
              <a:buNone/>
            </a:pPr>
            <a:endParaRPr lang="en-US" sz="1600" dirty="0" smtClean="0">
              <a:latin typeface="Courier"/>
              <a:cs typeface="Courier"/>
            </a:endParaRPr>
          </a:p>
          <a:p>
            <a:pPr marL="0" indent="0">
              <a:buNone/>
            </a:pPr>
            <a:endParaRPr lang="en-US" sz="1600" dirty="0">
              <a:latin typeface="Courier"/>
              <a:cs typeface="Courier"/>
            </a:endParaRPr>
          </a:p>
          <a:p>
            <a:pPr marL="0" indent="0">
              <a:buNone/>
            </a:pPr>
            <a:endParaRPr lang="en-US" sz="1600" dirty="0" smtClean="0">
              <a:latin typeface="Courier"/>
              <a:cs typeface="Courier"/>
            </a:endParaRPr>
          </a:p>
          <a:p>
            <a:pPr marL="0" indent="0">
              <a:buNone/>
            </a:pPr>
            <a:r>
              <a:rPr lang="en-US" sz="1600" dirty="0" smtClean="0">
                <a:latin typeface="Courier"/>
                <a:cs typeface="Courier"/>
              </a:rPr>
              <a:t>                Percentage </a:t>
            </a:r>
            <a:r>
              <a:rPr lang="en-US" sz="1600" dirty="0">
                <a:latin typeface="Courier"/>
                <a:cs typeface="Courier"/>
              </a:rPr>
              <a:t>of assembly in </a:t>
            </a:r>
            <a:r>
              <a:rPr lang="en-US" sz="1600" dirty="0" err="1">
                <a:latin typeface="Courier"/>
                <a:cs typeface="Courier"/>
              </a:rPr>
              <a:t>scaffolded</a:t>
            </a:r>
            <a:r>
              <a:rPr lang="en-US" sz="1600" dirty="0">
                <a:latin typeface="Courier"/>
                <a:cs typeface="Courier"/>
              </a:rPr>
              <a:t> </a:t>
            </a:r>
            <a:r>
              <a:rPr lang="en-US" sz="1600" dirty="0" err="1">
                <a:latin typeface="Courier"/>
                <a:cs typeface="Courier"/>
              </a:rPr>
              <a:t>contigs</a:t>
            </a:r>
            <a:r>
              <a:rPr lang="en-US" sz="1600" dirty="0">
                <a:latin typeface="Courier"/>
                <a:cs typeface="Courier"/>
              </a:rPr>
              <a:t>       4.2%</a:t>
            </a:r>
          </a:p>
          <a:p>
            <a:pPr marL="0" indent="0">
              <a:buNone/>
            </a:pPr>
            <a:r>
              <a:rPr lang="en-US" sz="1600" dirty="0">
                <a:latin typeface="Courier"/>
                <a:cs typeface="Courier"/>
              </a:rPr>
              <a:t>              Percentage of assembly in </a:t>
            </a:r>
            <a:r>
              <a:rPr lang="en-US" sz="1600" dirty="0" err="1">
                <a:latin typeface="Courier"/>
                <a:cs typeface="Courier"/>
              </a:rPr>
              <a:t>unscaffolded</a:t>
            </a:r>
            <a:r>
              <a:rPr lang="en-US" sz="1600" dirty="0">
                <a:latin typeface="Courier"/>
                <a:cs typeface="Courier"/>
              </a:rPr>
              <a:t> </a:t>
            </a:r>
            <a:r>
              <a:rPr lang="en-US" sz="1600" dirty="0" err="1">
                <a:latin typeface="Courier"/>
                <a:cs typeface="Courier"/>
              </a:rPr>
              <a:t>contigs</a:t>
            </a:r>
            <a:r>
              <a:rPr lang="en-US" sz="1600" dirty="0">
                <a:latin typeface="Courier"/>
                <a:cs typeface="Courier"/>
              </a:rPr>
              <a:t>      95.8%</a:t>
            </a:r>
          </a:p>
          <a:p>
            <a:pPr marL="0" indent="0">
              <a:buNone/>
            </a:pPr>
            <a:r>
              <a:rPr lang="en-US" sz="1600" dirty="0">
                <a:latin typeface="Courier"/>
                <a:cs typeface="Courier"/>
              </a:rPr>
              <a:t>                      Average number of </a:t>
            </a:r>
            <a:r>
              <a:rPr lang="en-US" sz="1600" dirty="0" err="1">
                <a:latin typeface="Courier"/>
                <a:cs typeface="Courier"/>
              </a:rPr>
              <a:t>contigs</a:t>
            </a:r>
            <a:r>
              <a:rPr lang="en-US" sz="1600" dirty="0">
                <a:latin typeface="Courier"/>
                <a:cs typeface="Courier"/>
              </a:rPr>
              <a:t> per scaffold        1.0</a:t>
            </a:r>
          </a:p>
          <a:p>
            <a:pPr marL="0" indent="0">
              <a:buNone/>
            </a:pPr>
            <a:r>
              <a:rPr lang="en-US" sz="1600" dirty="0">
                <a:latin typeface="Courier"/>
                <a:cs typeface="Courier"/>
              </a:rPr>
              <a:t>Average length of break (&gt;25 Ns) between </a:t>
            </a:r>
            <a:r>
              <a:rPr lang="en-US" sz="1600" dirty="0" err="1">
                <a:latin typeface="Courier"/>
                <a:cs typeface="Courier"/>
              </a:rPr>
              <a:t>contigs</a:t>
            </a:r>
            <a:r>
              <a:rPr lang="en-US" sz="1600" dirty="0">
                <a:latin typeface="Courier"/>
                <a:cs typeface="Courier"/>
              </a:rPr>
              <a:t> in scaffold        191</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b="1" dirty="0">
                <a:latin typeface="Courier"/>
                <a:cs typeface="Courier"/>
              </a:rPr>
              <a:t>Number of </a:t>
            </a:r>
            <a:r>
              <a:rPr lang="en-US" sz="1600" b="1" dirty="0" err="1">
                <a:latin typeface="Courier"/>
                <a:cs typeface="Courier"/>
              </a:rPr>
              <a:t>contigs</a:t>
            </a:r>
            <a:r>
              <a:rPr lang="en-US" sz="1600" dirty="0">
                <a:latin typeface="Courier"/>
                <a:cs typeface="Courier"/>
              </a:rPr>
              <a:t>       9082</a:t>
            </a:r>
          </a:p>
          <a:p>
            <a:pPr marL="0" indent="0">
              <a:buNone/>
            </a:pPr>
            <a:r>
              <a:rPr lang="en-US" sz="1600" dirty="0">
                <a:latin typeface="Courier"/>
                <a:cs typeface="Courier"/>
              </a:rPr>
              <a:t>                              Number of </a:t>
            </a:r>
            <a:r>
              <a:rPr lang="en-US" sz="1600" dirty="0" err="1">
                <a:latin typeface="Courier"/>
                <a:cs typeface="Courier"/>
              </a:rPr>
              <a:t>contigs</a:t>
            </a:r>
            <a:r>
              <a:rPr lang="en-US" sz="1600" dirty="0">
                <a:latin typeface="Courier"/>
                <a:cs typeface="Courier"/>
              </a:rPr>
              <a:t> in scaffolds         72</a:t>
            </a:r>
          </a:p>
          <a:p>
            <a:pPr marL="0" indent="0">
              <a:buNone/>
            </a:pPr>
            <a:r>
              <a:rPr lang="en-US" sz="1600" dirty="0">
                <a:latin typeface="Courier"/>
                <a:cs typeface="Courier"/>
              </a:rPr>
              <a:t>                          Number of </a:t>
            </a:r>
            <a:r>
              <a:rPr lang="en-US" sz="1600" dirty="0" err="1">
                <a:latin typeface="Courier"/>
                <a:cs typeface="Courier"/>
              </a:rPr>
              <a:t>contigs</a:t>
            </a:r>
            <a:r>
              <a:rPr lang="en-US" sz="1600" dirty="0">
                <a:latin typeface="Courier"/>
                <a:cs typeface="Courier"/>
              </a:rPr>
              <a:t> not in scaffolds       9010</a:t>
            </a:r>
          </a:p>
          <a:p>
            <a:pPr marL="0" indent="0">
              <a:buNone/>
            </a:pPr>
            <a:r>
              <a:rPr lang="en-US" sz="1600" dirty="0">
                <a:latin typeface="Courier"/>
                <a:cs typeface="Courier"/>
              </a:rPr>
              <a:t>                                       </a:t>
            </a:r>
            <a:r>
              <a:rPr lang="en-US" sz="1600" b="1" dirty="0">
                <a:latin typeface="Courier"/>
                <a:cs typeface="Courier"/>
              </a:rPr>
              <a:t>Total size of </a:t>
            </a:r>
            <a:r>
              <a:rPr lang="en-US" sz="1600" b="1" dirty="0" err="1">
                <a:latin typeface="Courier"/>
                <a:cs typeface="Courier"/>
              </a:rPr>
              <a:t>contigs</a:t>
            </a:r>
            <a:r>
              <a:rPr lang="en-US" sz="1600" dirty="0">
                <a:latin typeface="Courier"/>
                <a:cs typeface="Courier"/>
              </a:rPr>
              <a:t>   </a:t>
            </a:r>
            <a:r>
              <a:rPr lang="en-US" sz="1600" dirty="0" smtClean="0">
                <a:solidFill>
                  <a:srgbClr val="FF0000"/>
                </a:solidFill>
                <a:latin typeface="Courier"/>
                <a:cs typeface="Courier"/>
              </a:rPr>
              <a:t>22857451</a:t>
            </a:r>
          </a:p>
          <a:p>
            <a:pPr marL="0" indent="0">
              <a:buNone/>
            </a:pPr>
            <a:endParaRPr lang="en-US" sz="1600" dirty="0">
              <a:latin typeface="Courier"/>
              <a:cs typeface="Courier"/>
            </a:endParaRPr>
          </a:p>
          <a:p>
            <a:pPr marL="0" indent="0">
              <a:buNone/>
            </a:pPr>
            <a:r>
              <a:rPr lang="en-US" sz="1600" dirty="0" smtClean="0">
                <a:latin typeface="Courier"/>
                <a:cs typeface="Courier"/>
              </a:rPr>
              <a:t>                                Estimated genome size </a:t>
            </a:r>
            <a:r>
              <a:rPr lang="en-US" sz="1600" b="1" dirty="0" smtClean="0">
                <a:latin typeface="Courier"/>
                <a:cs typeface="Courier"/>
              </a:rPr>
              <a:t>4.66Mb</a:t>
            </a:r>
            <a:r>
              <a:rPr lang="en-US" sz="1600" dirty="0" smtClean="0">
                <a:latin typeface="Courier"/>
                <a:cs typeface="Courier"/>
              </a:rPr>
              <a:t>   (4660000)</a:t>
            </a:r>
            <a:endParaRPr lang="en-US" sz="1600" dirty="0"/>
          </a:p>
        </p:txBody>
      </p:sp>
      <p:cxnSp>
        <p:nvCxnSpPr>
          <p:cNvPr id="5" name="Straight Connector 4"/>
          <p:cNvCxnSpPr/>
          <p:nvPr/>
        </p:nvCxnSpPr>
        <p:spPr>
          <a:xfrm>
            <a:off x="1846149" y="4844792"/>
            <a:ext cx="548607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551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assembly statistics</a:t>
            </a:r>
            <a:endParaRPr lang="en-US" dirty="0"/>
          </a:p>
        </p:txBody>
      </p:sp>
      <p:sp>
        <p:nvSpPr>
          <p:cNvPr id="3" name="Content Placeholder 2"/>
          <p:cNvSpPr>
            <a:spLocks noGrp="1"/>
          </p:cNvSpPr>
          <p:nvPr>
            <p:ph idx="1"/>
          </p:nvPr>
        </p:nvSpPr>
        <p:spPr/>
        <p:txBody>
          <a:bodyPr>
            <a:normAutofit/>
          </a:bodyPr>
          <a:lstStyle/>
          <a:p>
            <a:pPr marL="0" indent="0">
              <a:buNone/>
            </a:pPr>
            <a:r>
              <a:rPr lang="en-US" dirty="0">
                <a:latin typeface="Courier"/>
                <a:cs typeface="Courier"/>
              </a:rPr>
              <a:t> </a:t>
            </a:r>
            <a:r>
              <a:rPr lang="en-US" dirty="0" smtClean="0">
                <a:latin typeface="Courier"/>
                <a:cs typeface="Courier"/>
              </a:rPr>
              <a:t>                Longest </a:t>
            </a:r>
            <a:r>
              <a:rPr lang="en-US" dirty="0" err="1">
                <a:latin typeface="Courier"/>
                <a:cs typeface="Courier"/>
              </a:rPr>
              <a:t>contig</a:t>
            </a:r>
            <a:r>
              <a:rPr lang="en-US" dirty="0">
                <a:latin typeface="Courier"/>
                <a:cs typeface="Courier"/>
              </a:rPr>
              <a:t>     621740</a:t>
            </a:r>
          </a:p>
          <a:p>
            <a:pPr marL="0" indent="0">
              <a:buNone/>
            </a:pPr>
            <a:r>
              <a:rPr lang="fr-FR" dirty="0" smtClean="0">
                <a:latin typeface="Courier"/>
                <a:cs typeface="Courier"/>
              </a:rPr>
              <a:t>                </a:t>
            </a:r>
            <a:r>
              <a:rPr lang="fr-FR" dirty="0" err="1">
                <a:latin typeface="Courier"/>
                <a:cs typeface="Courier"/>
              </a:rPr>
              <a:t>Shortest</a:t>
            </a:r>
            <a:r>
              <a:rPr lang="fr-FR" dirty="0">
                <a:latin typeface="Courier"/>
                <a:cs typeface="Courier"/>
              </a:rPr>
              <a:t> contig         56</a:t>
            </a:r>
          </a:p>
          <a:p>
            <a:pPr marL="0" indent="0">
              <a:buNone/>
            </a:pPr>
            <a:r>
              <a:rPr lang="en-US" dirty="0" smtClean="0">
                <a:latin typeface="Courier"/>
                <a:cs typeface="Courier"/>
              </a:rPr>
              <a:t>      </a:t>
            </a:r>
            <a:r>
              <a:rPr lang="en-US" dirty="0">
                <a:latin typeface="Courier"/>
                <a:cs typeface="Courier"/>
              </a:rPr>
              <a:t>Number of </a:t>
            </a:r>
            <a:r>
              <a:rPr lang="en-US" dirty="0" err="1">
                <a:latin typeface="Courier"/>
                <a:cs typeface="Courier"/>
              </a:rPr>
              <a:t>contigs</a:t>
            </a:r>
            <a:r>
              <a:rPr lang="en-US" dirty="0">
                <a:latin typeface="Courier"/>
                <a:cs typeface="Courier"/>
              </a:rPr>
              <a:t> &gt; 1K </a:t>
            </a:r>
            <a:r>
              <a:rPr lang="en-US" dirty="0" err="1">
                <a:latin typeface="Courier"/>
                <a:cs typeface="Courier"/>
              </a:rPr>
              <a:t>nt</a:t>
            </a:r>
            <a:r>
              <a:rPr lang="en-US" dirty="0">
                <a:latin typeface="Courier"/>
                <a:cs typeface="Courier"/>
              </a:rPr>
              <a:t>       2527  27.8%</a:t>
            </a:r>
          </a:p>
          <a:p>
            <a:pPr marL="0" indent="0">
              <a:buNone/>
            </a:pPr>
            <a:r>
              <a:rPr lang="en-US" dirty="0" smtClean="0">
                <a:latin typeface="Courier"/>
                <a:cs typeface="Courier"/>
              </a:rPr>
              <a:t>     </a:t>
            </a:r>
            <a:r>
              <a:rPr lang="en-US" dirty="0">
                <a:latin typeface="Courier"/>
                <a:cs typeface="Courier"/>
              </a:rPr>
              <a:t>Number of </a:t>
            </a:r>
            <a:r>
              <a:rPr lang="en-US" dirty="0" err="1">
                <a:latin typeface="Courier"/>
                <a:cs typeface="Courier"/>
              </a:rPr>
              <a:t>contigs</a:t>
            </a:r>
            <a:r>
              <a:rPr lang="en-US" dirty="0">
                <a:latin typeface="Courier"/>
                <a:cs typeface="Courier"/>
              </a:rPr>
              <a:t> &gt; 10K </a:t>
            </a:r>
            <a:r>
              <a:rPr lang="en-US" dirty="0" err="1">
                <a:latin typeface="Courier"/>
                <a:cs typeface="Courier"/>
              </a:rPr>
              <a:t>nt</a:t>
            </a:r>
            <a:r>
              <a:rPr lang="en-US" dirty="0">
                <a:latin typeface="Courier"/>
                <a:cs typeface="Courier"/>
              </a:rPr>
              <a:t>        329   3.6%</a:t>
            </a:r>
          </a:p>
          <a:p>
            <a:pPr marL="0" indent="0">
              <a:buNone/>
            </a:pPr>
            <a:r>
              <a:rPr lang="en-US" dirty="0" smtClean="0">
                <a:latin typeface="Courier"/>
                <a:cs typeface="Courier"/>
              </a:rPr>
              <a:t>    </a:t>
            </a:r>
            <a:r>
              <a:rPr lang="en-US" dirty="0">
                <a:latin typeface="Courier"/>
                <a:cs typeface="Courier"/>
              </a:rPr>
              <a:t>Number of </a:t>
            </a:r>
            <a:r>
              <a:rPr lang="en-US" dirty="0" err="1">
                <a:latin typeface="Courier"/>
                <a:cs typeface="Courier"/>
              </a:rPr>
              <a:t>contigs</a:t>
            </a:r>
            <a:r>
              <a:rPr lang="en-US" dirty="0">
                <a:latin typeface="Courier"/>
                <a:cs typeface="Courier"/>
              </a:rPr>
              <a:t> &gt; 100K </a:t>
            </a:r>
            <a:r>
              <a:rPr lang="en-US" dirty="0" err="1">
                <a:latin typeface="Courier"/>
                <a:cs typeface="Courier"/>
              </a:rPr>
              <a:t>nt</a:t>
            </a:r>
            <a:r>
              <a:rPr lang="en-US" dirty="0">
                <a:latin typeface="Courier"/>
                <a:cs typeface="Courier"/>
              </a:rPr>
              <a:t>         34   0.4%</a:t>
            </a:r>
          </a:p>
          <a:p>
            <a:pPr marL="0" indent="0">
              <a:buNone/>
            </a:pPr>
            <a:r>
              <a:rPr lang="en-US" dirty="0" smtClean="0">
                <a:latin typeface="Courier"/>
                <a:cs typeface="Courier"/>
              </a:rPr>
              <a:t>      </a:t>
            </a:r>
            <a:r>
              <a:rPr lang="en-US" dirty="0">
                <a:latin typeface="Courier"/>
                <a:cs typeface="Courier"/>
              </a:rPr>
              <a:t>Number of </a:t>
            </a:r>
            <a:r>
              <a:rPr lang="en-US" dirty="0" err="1">
                <a:latin typeface="Courier"/>
                <a:cs typeface="Courier"/>
              </a:rPr>
              <a:t>contigs</a:t>
            </a:r>
            <a:r>
              <a:rPr lang="en-US" dirty="0">
                <a:latin typeface="Courier"/>
                <a:cs typeface="Courier"/>
              </a:rPr>
              <a:t> &gt; 1M </a:t>
            </a:r>
            <a:r>
              <a:rPr lang="en-US" dirty="0" err="1">
                <a:latin typeface="Courier"/>
                <a:cs typeface="Courier"/>
              </a:rPr>
              <a:t>nt</a:t>
            </a:r>
            <a:r>
              <a:rPr lang="en-US" dirty="0">
                <a:latin typeface="Courier"/>
                <a:cs typeface="Courier"/>
              </a:rPr>
              <a:t>          0   0.0%</a:t>
            </a:r>
          </a:p>
          <a:p>
            <a:pPr marL="0" indent="0">
              <a:buNone/>
            </a:pPr>
            <a:r>
              <a:rPr lang="en-US" dirty="0" smtClean="0">
                <a:latin typeface="Courier"/>
                <a:cs typeface="Courier"/>
              </a:rPr>
              <a:t>     </a:t>
            </a:r>
            <a:r>
              <a:rPr lang="en-US" dirty="0">
                <a:latin typeface="Courier"/>
                <a:cs typeface="Courier"/>
              </a:rPr>
              <a:t>Number of </a:t>
            </a:r>
            <a:r>
              <a:rPr lang="en-US" dirty="0" err="1">
                <a:latin typeface="Courier"/>
                <a:cs typeface="Courier"/>
              </a:rPr>
              <a:t>contigs</a:t>
            </a:r>
            <a:r>
              <a:rPr lang="en-US" dirty="0">
                <a:latin typeface="Courier"/>
                <a:cs typeface="Courier"/>
              </a:rPr>
              <a:t> &gt; 10M </a:t>
            </a:r>
            <a:r>
              <a:rPr lang="en-US" dirty="0" err="1">
                <a:latin typeface="Courier"/>
                <a:cs typeface="Courier"/>
              </a:rPr>
              <a:t>nt</a:t>
            </a:r>
            <a:r>
              <a:rPr lang="en-US" dirty="0">
                <a:latin typeface="Courier"/>
                <a:cs typeface="Courier"/>
              </a:rPr>
              <a:t>          0   0.0%</a:t>
            </a:r>
          </a:p>
          <a:p>
            <a:pPr marL="0" indent="0">
              <a:buNone/>
            </a:pPr>
            <a:r>
              <a:rPr lang="en-US" dirty="0" smtClean="0">
                <a:latin typeface="Courier"/>
                <a:cs typeface="Courier"/>
              </a:rPr>
              <a:t>               </a:t>
            </a:r>
            <a:r>
              <a:rPr lang="en-US" dirty="0">
                <a:latin typeface="Courier"/>
                <a:cs typeface="Courier"/>
              </a:rPr>
              <a:t>Mean </a:t>
            </a:r>
            <a:r>
              <a:rPr lang="en-US" dirty="0" err="1">
                <a:latin typeface="Courier"/>
                <a:cs typeface="Courier"/>
              </a:rPr>
              <a:t>contig</a:t>
            </a:r>
            <a:r>
              <a:rPr lang="en-US" dirty="0">
                <a:latin typeface="Courier"/>
                <a:cs typeface="Courier"/>
              </a:rPr>
              <a:t> size       2517</a:t>
            </a:r>
          </a:p>
          <a:p>
            <a:pPr marL="0" indent="0">
              <a:buNone/>
            </a:pPr>
            <a:r>
              <a:rPr lang="en-US" dirty="0" smtClean="0">
                <a:latin typeface="Courier"/>
                <a:cs typeface="Courier"/>
              </a:rPr>
              <a:t>             </a:t>
            </a:r>
            <a:r>
              <a:rPr lang="en-US" dirty="0">
                <a:latin typeface="Courier"/>
                <a:cs typeface="Courier"/>
              </a:rPr>
              <a:t>Median </a:t>
            </a:r>
            <a:r>
              <a:rPr lang="en-US" dirty="0" err="1">
                <a:latin typeface="Courier"/>
                <a:cs typeface="Courier"/>
              </a:rPr>
              <a:t>contig</a:t>
            </a:r>
            <a:r>
              <a:rPr lang="en-US" dirty="0">
                <a:latin typeface="Courier"/>
                <a:cs typeface="Courier"/>
              </a:rPr>
              <a:t> size        571</a:t>
            </a:r>
          </a:p>
          <a:p>
            <a:pPr marL="0" indent="0">
              <a:buNone/>
            </a:pPr>
            <a:r>
              <a:rPr lang="en-US" dirty="0">
                <a:latin typeface="Courier"/>
                <a:cs typeface="Courier"/>
              </a:rPr>
              <a:t> </a:t>
            </a:r>
            <a:r>
              <a:rPr lang="en-US" dirty="0" smtClean="0">
                <a:latin typeface="Courier"/>
                <a:cs typeface="Courier"/>
              </a:rPr>
              <a:t>             </a:t>
            </a:r>
            <a:r>
              <a:rPr lang="en-US" dirty="0">
                <a:latin typeface="Courier"/>
                <a:cs typeface="Courier"/>
              </a:rPr>
              <a:t>N50 </a:t>
            </a:r>
            <a:r>
              <a:rPr lang="en-US" dirty="0" err="1">
                <a:latin typeface="Courier"/>
                <a:cs typeface="Courier"/>
              </a:rPr>
              <a:t>contig</a:t>
            </a:r>
            <a:r>
              <a:rPr lang="en-US" dirty="0">
                <a:latin typeface="Courier"/>
                <a:cs typeface="Courier"/>
              </a:rPr>
              <a:t> length      25795</a:t>
            </a:r>
          </a:p>
          <a:p>
            <a:pPr marL="0" indent="0">
              <a:buNone/>
            </a:pPr>
            <a:r>
              <a:rPr lang="en-US" dirty="0">
                <a:latin typeface="Courier"/>
                <a:cs typeface="Courier"/>
              </a:rPr>
              <a:t> </a:t>
            </a:r>
            <a:r>
              <a:rPr lang="en-US" dirty="0" smtClean="0">
                <a:latin typeface="Courier"/>
                <a:cs typeface="Courier"/>
              </a:rPr>
              <a:t>              </a:t>
            </a:r>
            <a:r>
              <a:rPr lang="en-US" dirty="0">
                <a:latin typeface="Courier"/>
                <a:cs typeface="Courier"/>
              </a:rPr>
              <a:t>L50 </a:t>
            </a:r>
            <a:r>
              <a:rPr lang="en-US" dirty="0" err="1">
                <a:latin typeface="Courier"/>
                <a:cs typeface="Courier"/>
              </a:rPr>
              <a:t>contig</a:t>
            </a:r>
            <a:r>
              <a:rPr lang="en-US" dirty="0">
                <a:latin typeface="Courier"/>
                <a:cs typeface="Courier"/>
              </a:rPr>
              <a:t> count        158</a:t>
            </a:r>
          </a:p>
          <a:p>
            <a:pPr marL="0" indent="0">
              <a:buNone/>
            </a:pPr>
            <a:r>
              <a:rPr lang="en-US" dirty="0">
                <a:latin typeface="Courier"/>
                <a:cs typeface="Courier"/>
              </a:rPr>
              <a:t> </a:t>
            </a:r>
            <a:r>
              <a:rPr lang="en-US" dirty="0" smtClean="0">
                <a:latin typeface="Courier"/>
                <a:cs typeface="Courier"/>
              </a:rPr>
              <a:t>            </a:t>
            </a:r>
            <a:r>
              <a:rPr lang="en-US" dirty="0">
                <a:latin typeface="Courier"/>
                <a:cs typeface="Courier"/>
              </a:rPr>
              <a:t>NG50 </a:t>
            </a:r>
            <a:r>
              <a:rPr lang="en-US" dirty="0" err="1">
                <a:latin typeface="Courier"/>
                <a:cs typeface="Courier"/>
              </a:rPr>
              <a:t>contig</a:t>
            </a:r>
            <a:r>
              <a:rPr lang="en-US" dirty="0">
                <a:latin typeface="Courier"/>
                <a:cs typeface="Courier"/>
              </a:rPr>
              <a:t> length     188047</a:t>
            </a:r>
          </a:p>
          <a:p>
            <a:pPr marL="0" indent="0">
              <a:buNone/>
            </a:pPr>
            <a:r>
              <a:rPr lang="en-US" dirty="0">
                <a:latin typeface="Courier"/>
                <a:cs typeface="Courier"/>
              </a:rPr>
              <a:t> </a:t>
            </a:r>
            <a:r>
              <a:rPr lang="en-US" dirty="0" smtClean="0">
                <a:latin typeface="Courier"/>
                <a:cs typeface="Courier"/>
              </a:rPr>
              <a:t>             </a:t>
            </a:r>
            <a:r>
              <a:rPr lang="en-US" dirty="0">
                <a:latin typeface="Courier"/>
                <a:cs typeface="Courier"/>
              </a:rPr>
              <a:t>LG50 </a:t>
            </a:r>
            <a:r>
              <a:rPr lang="en-US" dirty="0" err="1">
                <a:latin typeface="Courier"/>
                <a:cs typeface="Courier"/>
              </a:rPr>
              <a:t>contig</a:t>
            </a:r>
            <a:r>
              <a:rPr lang="en-US" dirty="0">
                <a:latin typeface="Courier"/>
                <a:cs typeface="Courier"/>
              </a:rPr>
              <a:t> count          8</a:t>
            </a:r>
            <a:endParaRPr lang="en-US" dirty="0"/>
          </a:p>
        </p:txBody>
      </p:sp>
      <p:sp>
        <p:nvSpPr>
          <p:cNvPr id="4" name="TextBox 3"/>
          <p:cNvSpPr txBox="1"/>
          <p:nvPr/>
        </p:nvSpPr>
        <p:spPr>
          <a:xfrm>
            <a:off x="7253661" y="4805510"/>
            <a:ext cx="1771188" cy="923330"/>
          </a:xfrm>
          <a:prstGeom prst="rect">
            <a:avLst/>
          </a:prstGeom>
          <a:noFill/>
          <a:ln w="38100" cmpd="sng">
            <a:solidFill>
              <a:schemeClr val="tx1"/>
            </a:solidFill>
          </a:ln>
        </p:spPr>
        <p:txBody>
          <a:bodyPr wrap="none" rtlCol="0">
            <a:spAutoFit/>
          </a:bodyPr>
          <a:lstStyle/>
          <a:p>
            <a:r>
              <a:rPr lang="en-US" dirty="0" smtClean="0"/>
              <a:t>Poor Assembly.</a:t>
            </a:r>
          </a:p>
          <a:p>
            <a:r>
              <a:rPr lang="en-US" dirty="0" smtClean="0"/>
              <a:t>Many </a:t>
            </a:r>
            <a:r>
              <a:rPr lang="en-US" dirty="0" err="1" smtClean="0"/>
              <a:t>contigs</a:t>
            </a:r>
            <a:endParaRPr lang="en-US" dirty="0" smtClean="0"/>
          </a:p>
          <a:p>
            <a:r>
              <a:rPr lang="en-US" dirty="0" smtClean="0"/>
              <a:t>&lt; 1kb</a:t>
            </a:r>
            <a:endParaRPr lang="en-US" dirty="0"/>
          </a:p>
        </p:txBody>
      </p:sp>
      <p:cxnSp>
        <p:nvCxnSpPr>
          <p:cNvPr id="12" name="Straight Arrow Connector 11"/>
          <p:cNvCxnSpPr>
            <a:stCxn id="4" idx="0"/>
          </p:cNvCxnSpPr>
          <p:nvPr/>
        </p:nvCxnSpPr>
        <p:spPr>
          <a:xfrm flipH="1" flipV="1">
            <a:off x="7790485" y="2199798"/>
            <a:ext cx="348770" cy="26057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631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assembly statistics</a:t>
            </a:r>
            <a:endParaRPr lang="en-US" dirty="0"/>
          </a:p>
        </p:txBody>
      </p:sp>
      <p:sp>
        <p:nvSpPr>
          <p:cNvPr id="3" name="Content Placeholder 2"/>
          <p:cNvSpPr>
            <a:spLocks noGrp="1"/>
          </p:cNvSpPr>
          <p:nvPr>
            <p:ph idx="1"/>
          </p:nvPr>
        </p:nvSpPr>
        <p:spPr/>
        <p:txBody>
          <a:bodyPr/>
          <a:lstStyle/>
          <a:p>
            <a:r>
              <a:rPr lang="en-US" dirty="0" smtClean="0"/>
              <a:t>N50 is a common statistical measure of sequence length.</a:t>
            </a:r>
          </a:p>
          <a:p>
            <a:pPr lvl="1"/>
            <a:r>
              <a:rPr lang="en-US" dirty="0" smtClean="0"/>
              <a:t>The size of the smallest </a:t>
            </a:r>
            <a:r>
              <a:rPr lang="en-US" dirty="0" err="1" smtClean="0"/>
              <a:t>contig</a:t>
            </a:r>
            <a:r>
              <a:rPr lang="en-US" dirty="0" smtClean="0"/>
              <a:t> in the set of largest </a:t>
            </a:r>
            <a:r>
              <a:rPr lang="en-US" dirty="0" err="1" smtClean="0"/>
              <a:t>contigs</a:t>
            </a:r>
            <a:r>
              <a:rPr lang="en-US" dirty="0" smtClean="0"/>
              <a:t> that make up 50% of the assembly size. </a:t>
            </a:r>
          </a:p>
        </p:txBody>
      </p:sp>
      <p:grpSp>
        <p:nvGrpSpPr>
          <p:cNvPr id="65" name="Group 64"/>
          <p:cNvGrpSpPr/>
          <p:nvPr/>
        </p:nvGrpSpPr>
        <p:grpSpPr>
          <a:xfrm>
            <a:off x="1086740" y="2291456"/>
            <a:ext cx="6978703" cy="3570670"/>
            <a:chOff x="1086740" y="2291456"/>
            <a:chExt cx="6978703" cy="3570670"/>
          </a:xfrm>
        </p:grpSpPr>
        <p:cxnSp>
          <p:nvCxnSpPr>
            <p:cNvPr id="5" name="Straight Connector 4"/>
            <p:cNvCxnSpPr/>
            <p:nvPr/>
          </p:nvCxnSpPr>
          <p:spPr>
            <a:xfrm flipV="1">
              <a:off x="1086740" y="2291456"/>
              <a:ext cx="6978703" cy="654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086740" y="2447050"/>
              <a:ext cx="6638279" cy="622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086740" y="2601906"/>
              <a:ext cx="6376414" cy="59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1102588" y="2762808"/>
              <a:ext cx="5470225" cy="513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102588" y="2926754"/>
              <a:ext cx="4239459" cy="397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086740" y="3085515"/>
              <a:ext cx="3561365" cy="334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086740" y="3243074"/>
              <a:ext cx="3011448" cy="282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102588" y="3400168"/>
              <a:ext cx="2511150" cy="2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086740" y="3554753"/>
              <a:ext cx="2278226" cy="213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102588" y="3708653"/>
              <a:ext cx="2118352" cy="1987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102588" y="3862773"/>
              <a:ext cx="1935047" cy="18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102588" y="4016769"/>
              <a:ext cx="1764834" cy="165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1086740" y="4170249"/>
              <a:ext cx="1649750" cy="154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102588" y="4323903"/>
              <a:ext cx="1516062" cy="142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1102588" y="4477286"/>
              <a:ext cx="1411316" cy="132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108235" y="4629739"/>
              <a:ext cx="1405669" cy="1318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1108235" y="4782139"/>
              <a:ext cx="1405669" cy="1318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1086740" y="4935934"/>
              <a:ext cx="1256952" cy="117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108235" y="5092344"/>
              <a:ext cx="829566" cy="77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1108235" y="5246095"/>
              <a:ext cx="685541" cy="6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1108235" y="5400092"/>
              <a:ext cx="515328" cy="483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1108235" y="5553597"/>
              <a:ext cx="397489" cy="37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086740" y="5706901"/>
              <a:ext cx="301145" cy="2825"/>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086740" y="5859301"/>
              <a:ext cx="301145" cy="2825"/>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16166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assembly statistics</a:t>
            </a:r>
            <a:endParaRPr lang="en-US" dirty="0"/>
          </a:p>
        </p:txBody>
      </p:sp>
      <p:sp>
        <p:nvSpPr>
          <p:cNvPr id="3" name="Content Placeholder 2"/>
          <p:cNvSpPr>
            <a:spLocks noGrp="1"/>
          </p:cNvSpPr>
          <p:nvPr>
            <p:ph idx="1"/>
          </p:nvPr>
        </p:nvSpPr>
        <p:spPr/>
        <p:txBody>
          <a:bodyPr/>
          <a:lstStyle/>
          <a:p>
            <a:r>
              <a:rPr lang="en-US" dirty="0" smtClean="0"/>
              <a:t>N50 has multiple disadvantages though</a:t>
            </a:r>
          </a:p>
          <a:p>
            <a:pPr lvl="1"/>
            <a:r>
              <a:rPr lang="en-US" dirty="0" smtClean="0"/>
              <a:t>N50 is not a measure of assembly correctness</a:t>
            </a:r>
          </a:p>
          <a:p>
            <a:pPr lvl="2"/>
            <a:r>
              <a:rPr lang="en-US" dirty="0" smtClean="0"/>
              <a:t>It only measures sequence contiguity</a:t>
            </a:r>
          </a:p>
          <a:p>
            <a:pPr lvl="1"/>
            <a:endParaRPr lang="en-US" dirty="0" smtClean="0"/>
          </a:p>
          <a:p>
            <a:pPr lvl="1"/>
            <a:r>
              <a:rPr lang="en-US" dirty="0" smtClean="0"/>
              <a:t>N50 is not meaningful for different assembly sizes.</a:t>
            </a:r>
          </a:p>
          <a:p>
            <a:pPr lvl="2"/>
            <a:r>
              <a:rPr lang="en-US" dirty="0" smtClean="0"/>
              <a:t>It’s not comparable across species, and technically even the same genome.</a:t>
            </a:r>
          </a:p>
          <a:p>
            <a:pPr lvl="1"/>
            <a:endParaRPr lang="en-US" dirty="0" smtClean="0"/>
          </a:p>
          <a:p>
            <a:pPr lvl="1"/>
            <a:r>
              <a:rPr lang="en-US" dirty="0" smtClean="0"/>
              <a:t>N50 does not improve for near complete assemblies.</a:t>
            </a:r>
          </a:p>
          <a:p>
            <a:pPr lvl="2"/>
            <a:r>
              <a:rPr lang="en-US" dirty="0" smtClean="0"/>
              <a:t>Once you have good scaffolds, only small </a:t>
            </a:r>
            <a:r>
              <a:rPr lang="en-US" dirty="0" err="1" smtClean="0"/>
              <a:t>contigs</a:t>
            </a:r>
            <a:r>
              <a:rPr lang="en-US" dirty="0" smtClean="0"/>
              <a:t> remain.</a:t>
            </a:r>
          </a:p>
          <a:p>
            <a:pPr lvl="2"/>
            <a:endParaRPr lang="en-US" dirty="0"/>
          </a:p>
          <a:p>
            <a:pPr lvl="1"/>
            <a:r>
              <a:rPr lang="en-US" dirty="0" smtClean="0"/>
              <a:t>N50 is biased if short sequences are excluded.</a:t>
            </a:r>
          </a:p>
          <a:p>
            <a:pPr lvl="2"/>
            <a:r>
              <a:rPr lang="en-US" dirty="0" smtClean="0"/>
              <a:t>Often shorter </a:t>
            </a:r>
            <a:r>
              <a:rPr lang="en-US" dirty="0" err="1" smtClean="0"/>
              <a:t>contigs</a:t>
            </a:r>
            <a:r>
              <a:rPr lang="en-US" dirty="0" smtClean="0"/>
              <a:t> are filtered out from the assembly.</a:t>
            </a:r>
            <a:endParaRPr lang="en-US" dirty="0"/>
          </a:p>
        </p:txBody>
      </p:sp>
    </p:spTree>
    <p:extLst>
      <p:ext uri="{BB962C8B-B14F-4D97-AF65-F5344CB8AC3E}">
        <p14:creationId xmlns:p14="http://schemas.microsoft.com/office/powerpoint/2010/main" val="472015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assembly statistics</a:t>
            </a:r>
            <a:endParaRPr lang="en-US" dirty="0"/>
          </a:p>
        </p:txBody>
      </p:sp>
      <p:sp>
        <p:nvSpPr>
          <p:cNvPr id="3" name="Content Placeholder 2"/>
          <p:cNvSpPr>
            <a:spLocks noGrp="1"/>
          </p:cNvSpPr>
          <p:nvPr>
            <p:ph idx="1"/>
          </p:nvPr>
        </p:nvSpPr>
        <p:spPr/>
        <p:txBody>
          <a:bodyPr/>
          <a:lstStyle/>
          <a:p>
            <a:r>
              <a:rPr lang="en-US" dirty="0" smtClean="0"/>
              <a:t>A better statistic is NG50</a:t>
            </a:r>
          </a:p>
          <a:p>
            <a:pPr lvl="1"/>
            <a:r>
              <a:rPr lang="en-US" dirty="0"/>
              <a:t>The size of the smallest </a:t>
            </a:r>
            <a:r>
              <a:rPr lang="en-US" dirty="0" err="1"/>
              <a:t>contig</a:t>
            </a:r>
            <a:r>
              <a:rPr lang="en-US" dirty="0"/>
              <a:t> in the set of largest </a:t>
            </a:r>
            <a:r>
              <a:rPr lang="en-US" dirty="0" err="1"/>
              <a:t>contigs</a:t>
            </a:r>
            <a:r>
              <a:rPr lang="en-US" dirty="0"/>
              <a:t> that make up 50% of </a:t>
            </a:r>
            <a:r>
              <a:rPr lang="en-US" dirty="0" smtClean="0"/>
              <a:t>the (estimated) </a:t>
            </a:r>
            <a:r>
              <a:rPr lang="en-US" b="1" u="sng" dirty="0" smtClean="0"/>
              <a:t>genome</a:t>
            </a:r>
            <a:r>
              <a:rPr lang="en-US" dirty="0" smtClean="0"/>
              <a:t> size (not assembly).</a:t>
            </a:r>
          </a:p>
          <a:p>
            <a:pPr lvl="2"/>
            <a:endParaRPr lang="en-US" dirty="0" smtClean="0"/>
          </a:p>
          <a:p>
            <a:pPr lvl="2"/>
            <a:r>
              <a:rPr lang="en-US" dirty="0" smtClean="0"/>
              <a:t>It is still only a measure of sequence contiguity, but comparable for the same genome.</a:t>
            </a:r>
          </a:p>
          <a:p>
            <a:pPr lvl="2"/>
            <a:endParaRPr lang="en-US" dirty="0"/>
          </a:p>
          <a:p>
            <a:pPr lvl="2"/>
            <a:r>
              <a:rPr lang="en-US" dirty="0" smtClean="0"/>
              <a:t>There is still a limit on when it will not improve further.</a:t>
            </a:r>
          </a:p>
          <a:p>
            <a:pPr lvl="2"/>
            <a:endParaRPr lang="en-US" dirty="0"/>
          </a:p>
          <a:p>
            <a:pPr lvl="2"/>
            <a:r>
              <a:rPr lang="en-US" dirty="0" smtClean="0"/>
              <a:t>Smaller </a:t>
            </a:r>
            <a:r>
              <a:rPr lang="en-US" dirty="0" err="1" smtClean="0"/>
              <a:t>contigs</a:t>
            </a:r>
            <a:r>
              <a:rPr lang="en-US" dirty="0" smtClean="0"/>
              <a:t> can be filtered out without affecting the value.</a:t>
            </a:r>
            <a:endParaRPr lang="en-US" dirty="0"/>
          </a:p>
        </p:txBody>
      </p:sp>
    </p:spTree>
    <p:extLst>
      <p:ext uri="{BB962C8B-B14F-4D97-AF65-F5344CB8AC3E}">
        <p14:creationId xmlns:p14="http://schemas.microsoft.com/office/powerpoint/2010/main" val="226182455"/>
      </p:ext>
    </p:extLst>
  </p:cSld>
  <p:clrMapOvr>
    <a:masterClrMapping/>
  </p:clrMapOvr>
</p:sld>
</file>

<file path=ppt/theme/theme1.xml><?xml version="1.0" encoding="utf-8"?>
<a:theme xmlns:a="http://schemas.openxmlformats.org/drawingml/2006/main" name="SciLifeLab">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SciLifeLab">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SciLifeLab.thmx</Template>
  <TotalTime>92146</TotalTime>
  <Words>1410</Words>
  <Application>Microsoft Macintosh PowerPoint</Application>
  <PresentationFormat>On-screen Show (4:3)</PresentationFormat>
  <Paragraphs>281</Paragraphs>
  <Slides>35</Slides>
  <Notes>0</Notes>
  <HiddenSlides>0</HiddenSlides>
  <MMClips>0</MMClips>
  <ScaleCrop>false</ScaleCrop>
  <HeadingPairs>
    <vt:vector size="4" baseType="variant">
      <vt:variant>
        <vt:lpstr>Theme</vt:lpstr>
      </vt:variant>
      <vt:variant>
        <vt:i4>8</vt:i4>
      </vt:variant>
      <vt:variant>
        <vt:lpstr>Slide Titles</vt:lpstr>
      </vt:variant>
      <vt:variant>
        <vt:i4>35</vt:i4>
      </vt:variant>
    </vt:vector>
  </HeadingPairs>
  <TitlesOfParts>
    <vt:vector size="43" baseType="lpstr">
      <vt:lpstr>SciLifeLab</vt:lpstr>
      <vt:lpstr>1_Office-tema</vt:lpstr>
      <vt:lpstr>2_Office-tema</vt:lpstr>
      <vt:lpstr>3_Office-tema</vt:lpstr>
      <vt:lpstr>1_SciLifeLab</vt:lpstr>
      <vt:lpstr>4_Office-tema</vt:lpstr>
      <vt:lpstr>5_Office-tema</vt:lpstr>
      <vt:lpstr>6_Office-tema</vt:lpstr>
      <vt:lpstr>Assembly Validation</vt:lpstr>
      <vt:lpstr>Assembly</vt:lpstr>
      <vt:lpstr>Evaluating assemblies</vt:lpstr>
      <vt:lpstr>Basic assembly statistics</vt:lpstr>
      <vt:lpstr>Basic assembly statistics</vt:lpstr>
      <vt:lpstr>Basic assembly statistics</vt:lpstr>
      <vt:lpstr>Basic assembly statistics</vt:lpstr>
      <vt:lpstr>Basic assembly statistics</vt:lpstr>
      <vt:lpstr>Basic assembly statistics</vt:lpstr>
      <vt:lpstr>Basic assembly statistics</vt:lpstr>
      <vt:lpstr>K-mer statistics</vt:lpstr>
      <vt:lpstr>K-mer statistics</vt:lpstr>
      <vt:lpstr>Assembly graph structure</vt:lpstr>
      <vt:lpstr>Assembly graph structure</vt:lpstr>
      <vt:lpstr>Assembly graph structure</vt:lpstr>
      <vt:lpstr>Read alignment statistics</vt:lpstr>
      <vt:lpstr>Read alignment properties</vt:lpstr>
      <vt:lpstr>Read alignment properties</vt:lpstr>
      <vt:lpstr>Read alignment properties</vt:lpstr>
      <vt:lpstr>Read alignment properties</vt:lpstr>
      <vt:lpstr>Read alignment properties</vt:lpstr>
      <vt:lpstr>Read alignment properties</vt:lpstr>
      <vt:lpstr>Read alignment properties</vt:lpstr>
      <vt:lpstr>Contamination assessment</vt:lpstr>
      <vt:lpstr>Contamination assessment</vt:lpstr>
      <vt:lpstr>Contamination assessment</vt:lpstr>
      <vt:lpstr>Gene space statistics</vt:lpstr>
      <vt:lpstr>Comparative Alignment</vt:lpstr>
      <vt:lpstr>Comparative Alignment</vt:lpstr>
      <vt:lpstr>Comparative Alignment</vt:lpstr>
      <vt:lpstr>Improving your assembly</vt:lpstr>
      <vt:lpstr>Correcting an assembly</vt:lpstr>
      <vt:lpstr>Correcting an assembly</vt:lpstr>
      <vt:lpstr>Data exploration</vt:lpstr>
      <vt:lpstr>Selecting the best assembly</vt:lpstr>
    </vt:vector>
  </TitlesOfParts>
  <Company>BILS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Assessment of sequencing data</dc:title>
  <dc:creator>Mahesh Panchal</dc:creator>
  <cp:lastModifiedBy>Mahesh Panchal</cp:lastModifiedBy>
  <cp:revision>278</cp:revision>
  <dcterms:created xsi:type="dcterms:W3CDTF">2016-08-17T14:19:15Z</dcterms:created>
  <dcterms:modified xsi:type="dcterms:W3CDTF">2017-10-13T08:03:35Z</dcterms:modified>
</cp:coreProperties>
</file>